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6"/>
  </p:handoutMasterIdLst>
  <p:sldIdLst>
    <p:sldId id="296" r:id="rId2"/>
    <p:sldId id="297" r:id="rId3"/>
    <p:sldId id="299" r:id="rId4"/>
    <p:sldId id="300" r:id="rId5"/>
    <p:sldId id="301" r:id="rId6"/>
    <p:sldId id="302" r:id="rId7"/>
    <p:sldId id="303" r:id="rId8"/>
    <p:sldId id="283" r:id="rId9"/>
    <p:sldId id="287" r:id="rId10"/>
    <p:sldId id="305" r:id="rId11"/>
    <p:sldId id="272" r:id="rId12"/>
    <p:sldId id="286" r:id="rId13"/>
    <p:sldId id="269" r:id="rId14"/>
    <p:sldId id="273" r:id="rId15"/>
  </p:sldIdLst>
  <p:sldSz cx="18288000" cy="10287000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83" autoAdjust="0"/>
  </p:normalViewPr>
  <p:slideViewPr>
    <p:cSldViewPr>
      <p:cViewPr>
        <p:scale>
          <a:sx n="55" d="100"/>
          <a:sy n="55" d="100"/>
        </p:scale>
        <p:origin x="-1614" y="-72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ЗАКУПКИ </a:t>
            </a:r>
            <a:r>
              <a:rPr lang="ru-RU" dirty="0" smtClean="0"/>
              <a:t>В </a:t>
            </a:r>
            <a:r>
              <a:rPr lang="ru-RU" dirty="0"/>
              <a:t>ЭЛЕКТРОННЫХ МАГАЗИНАХ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ПОРТАЛ ПОСТАВЩИКОВ И ОТС-МАРКЕТ</a:t>
            </a:r>
          </a:p>
        </c:rich>
      </c:tx>
      <c:layout>
        <c:manualLayout>
          <c:xMode val="edge"/>
          <c:yMode val="edge"/>
          <c:x val="0.16272303083326706"/>
          <c:y val="6.1855670103092786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ОТС МАРКЕТ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Заключено контрактов</c:v>
                </c:pt>
                <c:pt idx="1">
                  <c:v>Экономия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5100000</c:v>
                </c:pt>
                <c:pt idx="1">
                  <c:v>800000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>
          <a:latin typeface="Arial" panose="020B0604020202020204" pitchFamily="34" charset="0"/>
          <a:cs typeface="Arial" panose="020B0604020202020204" pitchFamily="34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Мебель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#,##0.00</c:formatCode>
                <c:ptCount val="1"/>
                <c:pt idx="0">
                  <c:v>1181257.94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Оборудование электронное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#,##0.00</c:formatCode>
                <c:ptCount val="1"/>
                <c:pt idx="0">
                  <c:v>643875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Дрова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#,##0.00</c:formatCode>
                <c:ptCount val="1"/>
                <c:pt idx="0">
                  <c:v>533800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Уголь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#,##0.00</c:formatCode>
                <c:ptCount val="1"/>
                <c:pt idx="0">
                  <c:v>173130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Контейнеры</c:v>
                </c:pt>
              </c:strCache>
            </c:strRef>
          </c:tx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#,##0.00</c:formatCode>
                <c:ptCount val="1"/>
                <c:pt idx="0">
                  <c:v>132300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711168"/>
        <c:axId val="70712704"/>
      </c:barChart>
      <c:catAx>
        <c:axId val="707111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70712704"/>
        <c:crosses val="autoZero"/>
        <c:auto val="1"/>
        <c:lblAlgn val="ctr"/>
        <c:lblOffset val="100"/>
        <c:noMultiLvlLbl val="0"/>
      </c:catAx>
      <c:valAx>
        <c:axId val="70712704"/>
        <c:scaling>
          <c:orientation val="minMax"/>
        </c:scaling>
        <c:delete val="1"/>
        <c:axPos val="b"/>
        <c:majorGridlines/>
        <c:numFmt formatCode="#,##0.00" sourceLinked="1"/>
        <c:majorTickMark val="out"/>
        <c:minorTickMark val="none"/>
        <c:tickLblPos val="nextTo"/>
        <c:crossAx val="70711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98917178304254"/>
          <c:y val="0.39839003459693118"/>
          <c:w val="0.25129770948234997"/>
          <c:h val="0.55560149008424875"/>
        </c:manualLayout>
      </c:layout>
      <c:overlay val="0"/>
      <c:txPr>
        <a:bodyPr/>
        <a:lstStyle/>
        <a:p>
          <a:pPr>
            <a:defRPr sz="2500" baseline="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3D489-DFB4-43E3-A619-725A482E6E43}" type="doc">
      <dgm:prSet loTypeId="urn:microsoft.com/office/officeart/2005/8/layout/hierarchy1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C7D26C-AEA8-49AB-8F14-5CA5C8985F2B}">
      <dgm:prSet phldrT="[Текст]"/>
      <dgm:spPr/>
      <dgm:t>
        <a:bodyPr/>
        <a:lstStyle/>
        <a:p>
          <a:r>
            <a:rPr lang="ru-RU" b="1" smtClean="0">
              <a:latin typeface="Arial" panose="020B0604020202020204" pitchFamily="34" charset="0"/>
              <a:cs typeface="Arial" panose="020B0604020202020204" pitchFamily="34" charset="0"/>
            </a:rPr>
            <a:t>Автоматический контроль на наличие свободных лимитов денежных средств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23D7FFC-81F0-401D-BDEA-2C978F6F5A6B}" type="parTrans" cxnId="{89665588-DBB8-4C1E-B19D-1A3710ACDDA8}">
      <dgm:prSet/>
      <dgm:spPr/>
      <dgm:t>
        <a:bodyPr/>
        <a:lstStyle/>
        <a:p>
          <a:endParaRPr lang="ru-RU"/>
        </a:p>
      </dgm:t>
    </dgm:pt>
    <dgm:pt modelId="{38E58F50-E664-45BB-AE34-3BF6CB178691}" type="sibTrans" cxnId="{89665588-DBB8-4C1E-B19D-1A3710ACDDA8}">
      <dgm:prSet/>
      <dgm:spPr/>
      <dgm:t>
        <a:bodyPr/>
        <a:lstStyle/>
        <a:p>
          <a:endParaRPr lang="ru-RU"/>
        </a:p>
      </dgm:t>
    </dgm:pt>
    <dgm:pt modelId="{3EDA2BBD-3C69-40B6-BE77-F19AC4D74FF5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ПОРТАЛ ПОСТАВЩИКОВ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0F859EB-2456-4483-88AB-8092C6997457}" type="parTrans" cxnId="{66EFC086-51FE-46C7-92BC-23DE28426AD9}">
      <dgm:prSet/>
      <dgm:spPr/>
      <dgm:t>
        <a:bodyPr/>
        <a:lstStyle/>
        <a:p>
          <a:endParaRPr lang="ru-RU"/>
        </a:p>
      </dgm:t>
    </dgm:pt>
    <dgm:pt modelId="{32C5C79E-757D-41AB-8313-7D11FC752ABD}" type="sibTrans" cxnId="{66EFC086-51FE-46C7-92BC-23DE28426AD9}">
      <dgm:prSet/>
      <dgm:spPr/>
      <dgm:t>
        <a:bodyPr/>
        <a:lstStyle/>
        <a:p>
          <a:endParaRPr lang="ru-RU"/>
        </a:p>
      </dgm:t>
    </dgm:pt>
    <dgm:pt modelId="{84CF4EF9-F216-482C-A292-D97C484F74D4}">
      <dgm:prSet phldrT="[Текст]"/>
      <dgm:spPr/>
      <dgm:t>
        <a:bodyPr/>
        <a:lstStyle/>
        <a:p>
          <a:r>
            <a:rPr lang="ru-RU" b="1" smtClean="0">
              <a:latin typeface="Arial" panose="020B0604020202020204" pitchFamily="34" charset="0"/>
              <a:cs typeface="Arial" panose="020B0604020202020204" pitchFamily="34" charset="0"/>
            </a:rPr>
            <a:t>Закупка по потребности 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A025B7D-842B-4543-BAA6-5B7882E9A7F9}" type="parTrans" cxnId="{A3059047-5152-40A3-8E21-53616969C2B0}">
      <dgm:prSet/>
      <dgm:spPr/>
      <dgm:t>
        <a:bodyPr/>
        <a:lstStyle/>
        <a:p>
          <a:endParaRPr lang="ru-RU"/>
        </a:p>
      </dgm:t>
    </dgm:pt>
    <dgm:pt modelId="{529E5FD1-CAD6-41BA-BE01-158C62F10851}" type="sibTrans" cxnId="{A3059047-5152-40A3-8E21-53616969C2B0}">
      <dgm:prSet/>
      <dgm:spPr/>
      <dgm:t>
        <a:bodyPr/>
        <a:lstStyle/>
        <a:p>
          <a:endParaRPr lang="ru-RU"/>
        </a:p>
      </dgm:t>
    </dgm:pt>
    <dgm:pt modelId="{A68CF7F3-1915-4D9B-B9E5-E778A61D8963}">
      <dgm:prSet phldrT="[Текст]"/>
      <dgm:spPr/>
      <dgm:t>
        <a:bodyPr/>
        <a:lstStyle/>
        <a:p>
          <a:r>
            <a:rPr lang="ru-RU" b="1" smtClean="0">
              <a:latin typeface="Arial" panose="020B0604020202020204" pitchFamily="34" charset="0"/>
              <a:cs typeface="Arial" panose="020B0604020202020204" pitchFamily="34" charset="0"/>
            </a:rPr>
            <a:t>Котировочная сессия 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7DB3F77-1C87-42B6-BFC4-88799A33A243}" type="parTrans" cxnId="{E33A82AF-E5C8-4239-85F5-2795A276F6BB}">
      <dgm:prSet/>
      <dgm:spPr/>
      <dgm:t>
        <a:bodyPr/>
        <a:lstStyle/>
        <a:p>
          <a:endParaRPr lang="ru-RU"/>
        </a:p>
      </dgm:t>
    </dgm:pt>
    <dgm:pt modelId="{EF3195D0-4CE5-43E8-87F5-6F2A34D19AFC}" type="sibTrans" cxnId="{E33A82AF-E5C8-4239-85F5-2795A276F6BB}">
      <dgm:prSet/>
      <dgm:spPr/>
      <dgm:t>
        <a:bodyPr/>
        <a:lstStyle/>
        <a:p>
          <a:endParaRPr lang="ru-RU"/>
        </a:p>
      </dgm:t>
    </dgm:pt>
    <dgm:pt modelId="{E984ABAB-8AA0-48ED-AB07-45927E3608DA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ОТС-</a:t>
          </a:r>
          <a:r>
            <a:rPr lang="ru-RU" b="1" dirty="0" err="1" smtClean="0">
              <a:latin typeface="Arial" panose="020B0604020202020204" pitchFamily="34" charset="0"/>
              <a:cs typeface="Arial" panose="020B0604020202020204" pitchFamily="34" charset="0"/>
            </a:rPr>
            <a:t>Маркет</a:t>
          </a:r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632041-130D-45C5-AAF8-1422DB59364C}" type="parTrans" cxnId="{6829AAD7-AE83-413D-88FF-195019C072D4}">
      <dgm:prSet/>
      <dgm:spPr/>
      <dgm:t>
        <a:bodyPr/>
        <a:lstStyle/>
        <a:p>
          <a:endParaRPr lang="ru-RU"/>
        </a:p>
      </dgm:t>
    </dgm:pt>
    <dgm:pt modelId="{1EF3CD0C-F744-446E-817E-B169E47AC3C1}" type="sibTrans" cxnId="{6829AAD7-AE83-413D-88FF-195019C072D4}">
      <dgm:prSet/>
      <dgm:spPr/>
      <dgm:t>
        <a:bodyPr/>
        <a:lstStyle/>
        <a:p>
          <a:endParaRPr lang="ru-RU"/>
        </a:p>
      </dgm:t>
    </dgm:pt>
    <dgm:pt modelId="{94D2BF36-2289-4D8C-9B80-8008AFFB3621}">
      <dgm:prSet phldrT="[Текст]"/>
      <dgm:spPr/>
      <dgm:t>
        <a:bodyPr/>
        <a:lstStyle/>
        <a:p>
          <a:r>
            <a:rPr lang="ru-RU" b="1" dirty="0" smtClean="0">
              <a:latin typeface="Arial" panose="020B0604020202020204" pitchFamily="34" charset="0"/>
              <a:cs typeface="Arial" panose="020B0604020202020204" pitchFamily="34" charset="0"/>
            </a:rPr>
            <a:t>Извещение </a:t>
          </a:r>
          <a:endParaRPr lang="ru-RU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355624-704D-4A10-83EC-465C8501FB01}" type="parTrans" cxnId="{994BD2C5-7781-4186-9D11-89D4FCB8C416}">
      <dgm:prSet/>
      <dgm:spPr/>
      <dgm:t>
        <a:bodyPr/>
        <a:lstStyle/>
        <a:p>
          <a:endParaRPr lang="ru-RU"/>
        </a:p>
      </dgm:t>
    </dgm:pt>
    <dgm:pt modelId="{A1A06ABF-64F7-4CEE-AC2B-0D59AFC1C1F8}" type="sibTrans" cxnId="{994BD2C5-7781-4186-9D11-89D4FCB8C416}">
      <dgm:prSet/>
      <dgm:spPr/>
      <dgm:t>
        <a:bodyPr/>
        <a:lstStyle/>
        <a:p>
          <a:endParaRPr lang="ru-RU"/>
        </a:p>
      </dgm:t>
    </dgm:pt>
    <dgm:pt modelId="{153A27C9-D6D9-4D9E-A176-7DAB9F51328F}" type="pres">
      <dgm:prSet presAssocID="{7AE3D489-DFB4-43E3-A619-725A482E6E4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0FB59DD-3FB6-4AF4-A407-B0B1A7CD5CAD}" type="pres">
      <dgm:prSet presAssocID="{01C7D26C-AEA8-49AB-8F14-5CA5C8985F2B}" presName="hierRoot1" presStyleCnt="0"/>
      <dgm:spPr/>
    </dgm:pt>
    <dgm:pt modelId="{DA1BFF80-3B11-4F84-A5AC-8733717FAC93}" type="pres">
      <dgm:prSet presAssocID="{01C7D26C-AEA8-49AB-8F14-5CA5C8985F2B}" presName="composite" presStyleCnt="0"/>
      <dgm:spPr/>
    </dgm:pt>
    <dgm:pt modelId="{932C54B9-29A7-4B14-BB87-89D8DEB169FB}" type="pres">
      <dgm:prSet presAssocID="{01C7D26C-AEA8-49AB-8F14-5CA5C8985F2B}" presName="background" presStyleLbl="node0" presStyleIdx="0" presStyleCnt="1"/>
      <dgm:spPr/>
    </dgm:pt>
    <dgm:pt modelId="{7FA65B06-26E5-4C41-B0FA-FDDD05CE681D}" type="pres">
      <dgm:prSet presAssocID="{01C7D26C-AEA8-49AB-8F14-5CA5C8985F2B}" presName="text" presStyleLbl="fgAcc0" presStyleIdx="0" presStyleCnt="1" custScaleX="13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4FBDF60-621E-4FF3-A347-6BDD22EB5BEA}" type="pres">
      <dgm:prSet presAssocID="{01C7D26C-AEA8-49AB-8F14-5CA5C8985F2B}" presName="hierChild2" presStyleCnt="0"/>
      <dgm:spPr/>
    </dgm:pt>
    <dgm:pt modelId="{0F427CD4-0A23-43FB-B913-AD8911B7578A}" type="pres">
      <dgm:prSet presAssocID="{E0F859EB-2456-4483-88AB-8092C699745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47AC71AE-B9AC-4186-BE9A-6477508A807D}" type="pres">
      <dgm:prSet presAssocID="{3EDA2BBD-3C69-40B6-BE77-F19AC4D74FF5}" presName="hierRoot2" presStyleCnt="0"/>
      <dgm:spPr/>
    </dgm:pt>
    <dgm:pt modelId="{4A0B4904-3B31-4756-940D-C6255BCC928B}" type="pres">
      <dgm:prSet presAssocID="{3EDA2BBD-3C69-40B6-BE77-F19AC4D74FF5}" presName="composite2" presStyleCnt="0"/>
      <dgm:spPr/>
    </dgm:pt>
    <dgm:pt modelId="{1A6A34B9-4DDC-41A1-ACD1-CB583C9E166B}" type="pres">
      <dgm:prSet presAssocID="{3EDA2BBD-3C69-40B6-BE77-F19AC4D74FF5}" presName="background2" presStyleLbl="node2" presStyleIdx="0" presStyleCnt="2"/>
      <dgm:spPr/>
    </dgm:pt>
    <dgm:pt modelId="{23334957-7797-45DA-8233-E3E07745987E}" type="pres">
      <dgm:prSet presAssocID="{3EDA2BBD-3C69-40B6-BE77-F19AC4D74FF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46EA155-B5B5-4610-B631-739D4B0C56CA}" type="pres">
      <dgm:prSet presAssocID="{3EDA2BBD-3C69-40B6-BE77-F19AC4D74FF5}" presName="hierChild3" presStyleCnt="0"/>
      <dgm:spPr/>
    </dgm:pt>
    <dgm:pt modelId="{7F04D7DF-9A78-40FA-99D0-6EDD3EF46314}" type="pres">
      <dgm:prSet presAssocID="{1A025B7D-842B-4543-BAA6-5B7882E9A7F9}" presName="Name17" presStyleLbl="parChTrans1D3" presStyleIdx="0" presStyleCnt="3"/>
      <dgm:spPr/>
      <dgm:t>
        <a:bodyPr/>
        <a:lstStyle/>
        <a:p>
          <a:endParaRPr lang="ru-RU"/>
        </a:p>
      </dgm:t>
    </dgm:pt>
    <dgm:pt modelId="{574FAA3E-6C58-4820-8732-A74559F3B80C}" type="pres">
      <dgm:prSet presAssocID="{84CF4EF9-F216-482C-A292-D97C484F74D4}" presName="hierRoot3" presStyleCnt="0"/>
      <dgm:spPr/>
    </dgm:pt>
    <dgm:pt modelId="{95BAEA9E-BCDD-4B5B-BA83-B847D0DDCD9D}" type="pres">
      <dgm:prSet presAssocID="{84CF4EF9-F216-482C-A292-D97C484F74D4}" presName="composite3" presStyleCnt="0"/>
      <dgm:spPr/>
    </dgm:pt>
    <dgm:pt modelId="{6286E49C-5607-48A1-A886-10C34EE2A6D5}" type="pres">
      <dgm:prSet presAssocID="{84CF4EF9-F216-482C-A292-D97C484F74D4}" presName="background3" presStyleLbl="node3" presStyleIdx="0" presStyleCnt="3"/>
      <dgm:spPr/>
    </dgm:pt>
    <dgm:pt modelId="{56BC60E7-E31C-440F-BB8F-F43591460861}" type="pres">
      <dgm:prSet presAssocID="{84CF4EF9-F216-482C-A292-D97C484F74D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41C4A7B-1965-4A35-B7E1-B7A3F108D37D}" type="pres">
      <dgm:prSet presAssocID="{84CF4EF9-F216-482C-A292-D97C484F74D4}" presName="hierChild4" presStyleCnt="0"/>
      <dgm:spPr/>
    </dgm:pt>
    <dgm:pt modelId="{083C6BA2-D87F-496A-BF80-410EEDE02DBC}" type="pres">
      <dgm:prSet presAssocID="{57DB3F77-1C87-42B6-BFC4-88799A33A243}" presName="Name17" presStyleLbl="parChTrans1D3" presStyleIdx="1" presStyleCnt="3"/>
      <dgm:spPr/>
      <dgm:t>
        <a:bodyPr/>
        <a:lstStyle/>
        <a:p>
          <a:endParaRPr lang="ru-RU"/>
        </a:p>
      </dgm:t>
    </dgm:pt>
    <dgm:pt modelId="{D6C830DA-59CB-4D49-945C-32E532507F28}" type="pres">
      <dgm:prSet presAssocID="{A68CF7F3-1915-4D9B-B9E5-E778A61D8963}" presName="hierRoot3" presStyleCnt="0"/>
      <dgm:spPr/>
    </dgm:pt>
    <dgm:pt modelId="{0298C82D-4715-4F5D-AF30-D8C449188BD3}" type="pres">
      <dgm:prSet presAssocID="{A68CF7F3-1915-4D9B-B9E5-E778A61D8963}" presName="composite3" presStyleCnt="0"/>
      <dgm:spPr/>
    </dgm:pt>
    <dgm:pt modelId="{BB4A82D0-E1E2-4662-9313-D9C44CC0151F}" type="pres">
      <dgm:prSet presAssocID="{A68CF7F3-1915-4D9B-B9E5-E778A61D8963}" presName="background3" presStyleLbl="node3" presStyleIdx="1" presStyleCnt="3"/>
      <dgm:spPr/>
    </dgm:pt>
    <dgm:pt modelId="{725C3E3A-F536-4BF8-938F-806B060A1728}" type="pres">
      <dgm:prSet presAssocID="{A68CF7F3-1915-4D9B-B9E5-E778A61D8963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04D5D1-777A-4CEF-9F69-7D9CFB646B9C}" type="pres">
      <dgm:prSet presAssocID="{A68CF7F3-1915-4D9B-B9E5-E778A61D8963}" presName="hierChild4" presStyleCnt="0"/>
      <dgm:spPr/>
    </dgm:pt>
    <dgm:pt modelId="{44F87BB2-45DE-4976-B3F3-5189CD42E05F}" type="pres">
      <dgm:prSet presAssocID="{0E632041-130D-45C5-AAF8-1422DB59364C}" presName="Name10" presStyleLbl="parChTrans1D2" presStyleIdx="1" presStyleCnt="2"/>
      <dgm:spPr/>
      <dgm:t>
        <a:bodyPr/>
        <a:lstStyle/>
        <a:p>
          <a:endParaRPr lang="ru-RU"/>
        </a:p>
      </dgm:t>
    </dgm:pt>
    <dgm:pt modelId="{B6CADCCC-5EC4-4681-9EC1-72CE26E35CD3}" type="pres">
      <dgm:prSet presAssocID="{E984ABAB-8AA0-48ED-AB07-45927E3608DA}" presName="hierRoot2" presStyleCnt="0"/>
      <dgm:spPr/>
    </dgm:pt>
    <dgm:pt modelId="{E685FBDF-CF3C-4FA0-9359-D9B46B505201}" type="pres">
      <dgm:prSet presAssocID="{E984ABAB-8AA0-48ED-AB07-45927E3608DA}" presName="composite2" presStyleCnt="0"/>
      <dgm:spPr/>
    </dgm:pt>
    <dgm:pt modelId="{D25E3412-98D4-4E59-B7D2-21C6B51798D7}" type="pres">
      <dgm:prSet presAssocID="{E984ABAB-8AA0-48ED-AB07-45927E3608DA}" presName="background2" presStyleLbl="node2" presStyleIdx="1" presStyleCnt="2"/>
      <dgm:spPr/>
    </dgm:pt>
    <dgm:pt modelId="{A12A23EE-8BCF-44E5-99C3-516BD73B5594}" type="pres">
      <dgm:prSet presAssocID="{E984ABAB-8AA0-48ED-AB07-45927E3608DA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797150-7AAE-46BA-9534-E54A194433FC}" type="pres">
      <dgm:prSet presAssocID="{E984ABAB-8AA0-48ED-AB07-45927E3608DA}" presName="hierChild3" presStyleCnt="0"/>
      <dgm:spPr/>
    </dgm:pt>
    <dgm:pt modelId="{6DC13E7E-C7CC-406E-B2AA-E5C5C4545FBE}" type="pres">
      <dgm:prSet presAssocID="{19355624-704D-4A10-83EC-465C8501FB01}" presName="Name17" presStyleLbl="parChTrans1D3" presStyleIdx="2" presStyleCnt="3"/>
      <dgm:spPr/>
      <dgm:t>
        <a:bodyPr/>
        <a:lstStyle/>
        <a:p>
          <a:endParaRPr lang="ru-RU"/>
        </a:p>
      </dgm:t>
    </dgm:pt>
    <dgm:pt modelId="{02865961-11A9-4FF7-ACFB-00ED45826A89}" type="pres">
      <dgm:prSet presAssocID="{94D2BF36-2289-4D8C-9B80-8008AFFB3621}" presName="hierRoot3" presStyleCnt="0"/>
      <dgm:spPr/>
    </dgm:pt>
    <dgm:pt modelId="{B382FADB-2170-46E1-8EB1-1F25360F1ED6}" type="pres">
      <dgm:prSet presAssocID="{94D2BF36-2289-4D8C-9B80-8008AFFB3621}" presName="composite3" presStyleCnt="0"/>
      <dgm:spPr/>
    </dgm:pt>
    <dgm:pt modelId="{47AD8F96-4CA6-47B7-81A4-457032BCFD52}" type="pres">
      <dgm:prSet presAssocID="{94D2BF36-2289-4D8C-9B80-8008AFFB3621}" presName="background3" presStyleLbl="node3" presStyleIdx="2" presStyleCnt="3"/>
      <dgm:spPr/>
    </dgm:pt>
    <dgm:pt modelId="{931B35D4-A86F-4215-AB9B-8149E213B559}" type="pres">
      <dgm:prSet presAssocID="{94D2BF36-2289-4D8C-9B80-8008AFFB3621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B151C6-245D-4525-837D-73DB86A99D0C}" type="pres">
      <dgm:prSet presAssocID="{94D2BF36-2289-4D8C-9B80-8008AFFB3621}" presName="hierChild4" presStyleCnt="0"/>
      <dgm:spPr/>
    </dgm:pt>
  </dgm:ptLst>
  <dgm:cxnLst>
    <dgm:cxn modelId="{BF7BEF02-6BC6-4664-9D14-615587D63BF9}" type="presOf" srcId="{7AE3D489-DFB4-43E3-A619-725A482E6E43}" destId="{153A27C9-D6D9-4D9E-A176-7DAB9F51328F}" srcOrd="0" destOrd="0" presId="urn:microsoft.com/office/officeart/2005/8/layout/hierarchy1"/>
    <dgm:cxn modelId="{E33A82AF-E5C8-4239-85F5-2795A276F6BB}" srcId="{3EDA2BBD-3C69-40B6-BE77-F19AC4D74FF5}" destId="{A68CF7F3-1915-4D9B-B9E5-E778A61D8963}" srcOrd="1" destOrd="0" parTransId="{57DB3F77-1C87-42B6-BFC4-88799A33A243}" sibTransId="{EF3195D0-4CE5-43E8-87F5-6F2A34D19AFC}"/>
    <dgm:cxn modelId="{994BD2C5-7781-4186-9D11-89D4FCB8C416}" srcId="{E984ABAB-8AA0-48ED-AB07-45927E3608DA}" destId="{94D2BF36-2289-4D8C-9B80-8008AFFB3621}" srcOrd="0" destOrd="0" parTransId="{19355624-704D-4A10-83EC-465C8501FB01}" sibTransId="{A1A06ABF-64F7-4CEE-AC2B-0D59AFC1C1F8}"/>
    <dgm:cxn modelId="{8E914140-D3FF-4622-8F40-48AFEAE26481}" type="presOf" srcId="{E0F859EB-2456-4483-88AB-8092C6997457}" destId="{0F427CD4-0A23-43FB-B913-AD8911B7578A}" srcOrd="0" destOrd="0" presId="urn:microsoft.com/office/officeart/2005/8/layout/hierarchy1"/>
    <dgm:cxn modelId="{4D42A2BF-AFBF-4E59-AEDC-922D0067E4E8}" type="presOf" srcId="{01C7D26C-AEA8-49AB-8F14-5CA5C8985F2B}" destId="{7FA65B06-26E5-4C41-B0FA-FDDD05CE681D}" srcOrd="0" destOrd="0" presId="urn:microsoft.com/office/officeart/2005/8/layout/hierarchy1"/>
    <dgm:cxn modelId="{4E839B62-167F-4F16-8499-8ED562BE6DC4}" type="presOf" srcId="{1A025B7D-842B-4543-BAA6-5B7882E9A7F9}" destId="{7F04D7DF-9A78-40FA-99D0-6EDD3EF46314}" srcOrd="0" destOrd="0" presId="urn:microsoft.com/office/officeart/2005/8/layout/hierarchy1"/>
    <dgm:cxn modelId="{79ECD5C3-0D8F-4CA5-AB8D-8D5502625672}" type="presOf" srcId="{19355624-704D-4A10-83EC-465C8501FB01}" destId="{6DC13E7E-C7CC-406E-B2AA-E5C5C4545FBE}" srcOrd="0" destOrd="0" presId="urn:microsoft.com/office/officeart/2005/8/layout/hierarchy1"/>
    <dgm:cxn modelId="{A3059047-5152-40A3-8E21-53616969C2B0}" srcId="{3EDA2BBD-3C69-40B6-BE77-F19AC4D74FF5}" destId="{84CF4EF9-F216-482C-A292-D97C484F74D4}" srcOrd="0" destOrd="0" parTransId="{1A025B7D-842B-4543-BAA6-5B7882E9A7F9}" sibTransId="{529E5FD1-CAD6-41BA-BE01-158C62F10851}"/>
    <dgm:cxn modelId="{66EFC086-51FE-46C7-92BC-23DE28426AD9}" srcId="{01C7D26C-AEA8-49AB-8F14-5CA5C8985F2B}" destId="{3EDA2BBD-3C69-40B6-BE77-F19AC4D74FF5}" srcOrd="0" destOrd="0" parTransId="{E0F859EB-2456-4483-88AB-8092C6997457}" sibTransId="{32C5C79E-757D-41AB-8313-7D11FC752ABD}"/>
    <dgm:cxn modelId="{1A30FDDE-5691-424A-AB3F-0CFCD26882A1}" type="presOf" srcId="{3EDA2BBD-3C69-40B6-BE77-F19AC4D74FF5}" destId="{23334957-7797-45DA-8233-E3E07745987E}" srcOrd="0" destOrd="0" presId="urn:microsoft.com/office/officeart/2005/8/layout/hierarchy1"/>
    <dgm:cxn modelId="{A117F2FD-20C5-45F9-A82B-05CD3A4BECA6}" type="presOf" srcId="{94D2BF36-2289-4D8C-9B80-8008AFFB3621}" destId="{931B35D4-A86F-4215-AB9B-8149E213B559}" srcOrd="0" destOrd="0" presId="urn:microsoft.com/office/officeart/2005/8/layout/hierarchy1"/>
    <dgm:cxn modelId="{89665588-DBB8-4C1E-B19D-1A3710ACDDA8}" srcId="{7AE3D489-DFB4-43E3-A619-725A482E6E43}" destId="{01C7D26C-AEA8-49AB-8F14-5CA5C8985F2B}" srcOrd="0" destOrd="0" parTransId="{A23D7FFC-81F0-401D-BDEA-2C978F6F5A6B}" sibTransId="{38E58F50-E664-45BB-AE34-3BF6CB178691}"/>
    <dgm:cxn modelId="{6829AAD7-AE83-413D-88FF-195019C072D4}" srcId="{01C7D26C-AEA8-49AB-8F14-5CA5C8985F2B}" destId="{E984ABAB-8AA0-48ED-AB07-45927E3608DA}" srcOrd="1" destOrd="0" parTransId="{0E632041-130D-45C5-AAF8-1422DB59364C}" sibTransId="{1EF3CD0C-F744-446E-817E-B169E47AC3C1}"/>
    <dgm:cxn modelId="{F1FB1993-352E-4E4F-81F5-527ADC1A5896}" type="presOf" srcId="{A68CF7F3-1915-4D9B-B9E5-E778A61D8963}" destId="{725C3E3A-F536-4BF8-938F-806B060A1728}" srcOrd="0" destOrd="0" presId="urn:microsoft.com/office/officeart/2005/8/layout/hierarchy1"/>
    <dgm:cxn modelId="{F950A2CA-B90E-408A-BD03-EA448CF8DF17}" type="presOf" srcId="{57DB3F77-1C87-42B6-BFC4-88799A33A243}" destId="{083C6BA2-D87F-496A-BF80-410EEDE02DBC}" srcOrd="0" destOrd="0" presId="urn:microsoft.com/office/officeart/2005/8/layout/hierarchy1"/>
    <dgm:cxn modelId="{A9C6E888-D514-4430-9496-69085A04CBE1}" type="presOf" srcId="{E984ABAB-8AA0-48ED-AB07-45927E3608DA}" destId="{A12A23EE-8BCF-44E5-99C3-516BD73B5594}" srcOrd="0" destOrd="0" presId="urn:microsoft.com/office/officeart/2005/8/layout/hierarchy1"/>
    <dgm:cxn modelId="{3874B221-7975-4B74-A90E-EEFC2A95C172}" type="presOf" srcId="{0E632041-130D-45C5-AAF8-1422DB59364C}" destId="{44F87BB2-45DE-4976-B3F3-5189CD42E05F}" srcOrd="0" destOrd="0" presId="urn:microsoft.com/office/officeart/2005/8/layout/hierarchy1"/>
    <dgm:cxn modelId="{7A2B877A-AF56-41F4-B9A0-4FBDFE50519E}" type="presOf" srcId="{84CF4EF9-F216-482C-A292-D97C484F74D4}" destId="{56BC60E7-E31C-440F-BB8F-F43591460861}" srcOrd="0" destOrd="0" presId="urn:microsoft.com/office/officeart/2005/8/layout/hierarchy1"/>
    <dgm:cxn modelId="{39BA7F78-A259-4BE6-876A-E04F8B97B223}" type="presParOf" srcId="{153A27C9-D6D9-4D9E-A176-7DAB9F51328F}" destId="{10FB59DD-3FB6-4AF4-A407-B0B1A7CD5CAD}" srcOrd="0" destOrd="0" presId="urn:microsoft.com/office/officeart/2005/8/layout/hierarchy1"/>
    <dgm:cxn modelId="{DA534B66-55FE-4930-8491-638223AE60A6}" type="presParOf" srcId="{10FB59DD-3FB6-4AF4-A407-B0B1A7CD5CAD}" destId="{DA1BFF80-3B11-4F84-A5AC-8733717FAC93}" srcOrd="0" destOrd="0" presId="urn:microsoft.com/office/officeart/2005/8/layout/hierarchy1"/>
    <dgm:cxn modelId="{2ECB3D42-0800-495B-8B81-A2E91A1EA9E4}" type="presParOf" srcId="{DA1BFF80-3B11-4F84-A5AC-8733717FAC93}" destId="{932C54B9-29A7-4B14-BB87-89D8DEB169FB}" srcOrd="0" destOrd="0" presId="urn:microsoft.com/office/officeart/2005/8/layout/hierarchy1"/>
    <dgm:cxn modelId="{19822AA8-28E3-4609-ACD2-0171ACD9110A}" type="presParOf" srcId="{DA1BFF80-3B11-4F84-A5AC-8733717FAC93}" destId="{7FA65B06-26E5-4C41-B0FA-FDDD05CE681D}" srcOrd="1" destOrd="0" presId="urn:microsoft.com/office/officeart/2005/8/layout/hierarchy1"/>
    <dgm:cxn modelId="{9A6ABFA7-EC2C-4DF6-A09C-68FE48EA5DAA}" type="presParOf" srcId="{10FB59DD-3FB6-4AF4-A407-B0B1A7CD5CAD}" destId="{64FBDF60-621E-4FF3-A347-6BDD22EB5BEA}" srcOrd="1" destOrd="0" presId="urn:microsoft.com/office/officeart/2005/8/layout/hierarchy1"/>
    <dgm:cxn modelId="{E62AD709-C47B-482E-8CFD-2E4949DC4F6B}" type="presParOf" srcId="{64FBDF60-621E-4FF3-A347-6BDD22EB5BEA}" destId="{0F427CD4-0A23-43FB-B913-AD8911B7578A}" srcOrd="0" destOrd="0" presId="urn:microsoft.com/office/officeart/2005/8/layout/hierarchy1"/>
    <dgm:cxn modelId="{7BDC2D0D-CB63-42A2-9F56-45E83A4DBF73}" type="presParOf" srcId="{64FBDF60-621E-4FF3-A347-6BDD22EB5BEA}" destId="{47AC71AE-B9AC-4186-BE9A-6477508A807D}" srcOrd="1" destOrd="0" presId="urn:microsoft.com/office/officeart/2005/8/layout/hierarchy1"/>
    <dgm:cxn modelId="{4796B368-63D7-4D3C-8B06-37DC5CD4263B}" type="presParOf" srcId="{47AC71AE-B9AC-4186-BE9A-6477508A807D}" destId="{4A0B4904-3B31-4756-940D-C6255BCC928B}" srcOrd="0" destOrd="0" presId="urn:microsoft.com/office/officeart/2005/8/layout/hierarchy1"/>
    <dgm:cxn modelId="{3ACF84DF-AE58-47DB-B8E4-8348A463471F}" type="presParOf" srcId="{4A0B4904-3B31-4756-940D-C6255BCC928B}" destId="{1A6A34B9-4DDC-41A1-ACD1-CB583C9E166B}" srcOrd="0" destOrd="0" presId="urn:microsoft.com/office/officeart/2005/8/layout/hierarchy1"/>
    <dgm:cxn modelId="{6791AD3F-0863-41B8-9FDA-02CF3833CD7E}" type="presParOf" srcId="{4A0B4904-3B31-4756-940D-C6255BCC928B}" destId="{23334957-7797-45DA-8233-E3E07745987E}" srcOrd="1" destOrd="0" presId="urn:microsoft.com/office/officeart/2005/8/layout/hierarchy1"/>
    <dgm:cxn modelId="{CA9F1C03-1B0B-44F6-B136-19DC4ECB27FB}" type="presParOf" srcId="{47AC71AE-B9AC-4186-BE9A-6477508A807D}" destId="{A46EA155-B5B5-4610-B631-739D4B0C56CA}" srcOrd="1" destOrd="0" presId="urn:microsoft.com/office/officeart/2005/8/layout/hierarchy1"/>
    <dgm:cxn modelId="{D36D9608-9BD3-4B9F-998A-ACD969987012}" type="presParOf" srcId="{A46EA155-B5B5-4610-B631-739D4B0C56CA}" destId="{7F04D7DF-9A78-40FA-99D0-6EDD3EF46314}" srcOrd="0" destOrd="0" presId="urn:microsoft.com/office/officeart/2005/8/layout/hierarchy1"/>
    <dgm:cxn modelId="{8BAED76E-112B-4768-B1E1-17974ACB148B}" type="presParOf" srcId="{A46EA155-B5B5-4610-B631-739D4B0C56CA}" destId="{574FAA3E-6C58-4820-8732-A74559F3B80C}" srcOrd="1" destOrd="0" presId="urn:microsoft.com/office/officeart/2005/8/layout/hierarchy1"/>
    <dgm:cxn modelId="{1776149E-8977-4B28-AB6A-5E770B0BBA65}" type="presParOf" srcId="{574FAA3E-6C58-4820-8732-A74559F3B80C}" destId="{95BAEA9E-BCDD-4B5B-BA83-B847D0DDCD9D}" srcOrd="0" destOrd="0" presId="urn:microsoft.com/office/officeart/2005/8/layout/hierarchy1"/>
    <dgm:cxn modelId="{6A99E823-0DFF-4F10-B961-26342E2EAE18}" type="presParOf" srcId="{95BAEA9E-BCDD-4B5B-BA83-B847D0DDCD9D}" destId="{6286E49C-5607-48A1-A886-10C34EE2A6D5}" srcOrd="0" destOrd="0" presId="urn:microsoft.com/office/officeart/2005/8/layout/hierarchy1"/>
    <dgm:cxn modelId="{817FEF74-7A4F-4354-BF29-522A4EB308D5}" type="presParOf" srcId="{95BAEA9E-BCDD-4B5B-BA83-B847D0DDCD9D}" destId="{56BC60E7-E31C-440F-BB8F-F43591460861}" srcOrd="1" destOrd="0" presId="urn:microsoft.com/office/officeart/2005/8/layout/hierarchy1"/>
    <dgm:cxn modelId="{7A1C3DE5-D2DD-456C-BD23-7C79D32263F2}" type="presParOf" srcId="{574FAA3E-6C58-4820-8732-A74559F3B80C}" destId="{941C4A7B-1965-4A35-B7E1-B7A3F108D37D}" srcOrd="1" destOrd="0" presId="urn:microsoft.com/office/officeart/2005/8/layout/hierarchy1"/>
    <dgm:cxn modelId="{5A8EFD77-CB20-4320-AAAB-B55822B715FC}" type="presParOf" srcId="{A46EA155-B5B5-4610-B631-739D4B0C56CA}" destId="{083C6BA2-D87F-496A-BF80-410EEDE02DBC}" srcOrd="2" destOrd="0" presId="urn:microsoft.com/office/officeart/2005/8/layout/hierarchy1"/>
    <dgm:cxn modelId="{48555189-1CA4-4F55-BF18-7E7D827340FF}" type="presParOf" srcId="{A46EA155-B5B5-4610-B631-739D4B0C56CA}" destId="{D6C830DA-59CB-4D49-945C-32E532507F28}" srcOrd="3" destOrd="0" presId="urn:microsoft.com/office/officeart/2005/8/layout/hierarchy1"/>
    <dgm:cxn modelId="{E6655743-7ECF-4897-A5E8-402CB7C21FC7}" type="presParOf" srcId="{D6C830DA-59CB-4D49-945C-32E532507F28}" destId="{0298C82D-4715-4F5D-AF30-D8C449188BD3}" srcOrd="0" destOrd="0" presId="urn:microsoft.com/office/officeart/2005/8/layout/hierarchy1"/>
    <dgm:cxn modelId="{DBA17A3A-453A-45E4-890F-9BEF60876880}" type="presParOf" srcId="{0298C82D-4715-4F5D-AF30-D8C449188BD3}" destId="{BB4A82D0-E1E2-4662-9313-D9C44CC0151F}" srcOrd="0" destOrd="0" presId="urn:microsoft.com/office/officeart/2005/8/layout/hierarchy1"/>
    <dgm:cxn modelId="{4D47A822-10CC-496E-ABEB-9804A2F860AE}" type="presParOf" srcId="{0298C82D-4715-4F5D-AF30-D8C449188BD3}" destId="{725C3E3A-F536-4BF8-938F-806B060A1728}" srcOrd="1" destOrd="0" presId="urn:microsoft.com/office/officeart/2005/8/layout/hierarchy1"/>
    <dgm:cxn modelId="{F28EE93F-BF4B-43E3-8A83-AF12C3020890}" type="presParOf" srcId="{D6C830DA-59CB-4D49-945C-32E532507F28}" destId="{9F04D5D1-777A-4CEF-9F69-7D9CFB646B9C}" srcOrd="1" destOrd="0" presId="urn:microsoft.com/office/officeart/2005/8/layout/hierarchy1"/>
    <dgm:cxn modelId="{B8EAC7B3-70E0-4812-A3B6-267167A405E7}" type="presParOf" srcId="{64FBDF60-621E-4FF3-A347-6BDD22EB5BEA}" destId="{44F87BB2-45DE-4976-B3F3-5189CD42E05F}" srcOrd="2" destOrd="0" presId="urn:microsoft.com/office/officeart/2005/8/layout/hierarchy1"/>
    <dgm:cxn modelId="{BD296D02-655C-40B6-B0F8-869C14321A01}" type="presParOf" srcId="{64FBDF60-621E-4FF3-A347-6BDD22EB5BEA}" destId="{B6CADCCC-5EC4-4681-9EC1-72CE26E35CD3}" srcOrd="3" destOrd="0" presId="urn:microsoft.com/office/officeart/2005/8/layout/hierarchy1"/>
    <dgm:cxn modelId="{7A9E123F-A7F0-47E6-A4C3-24F0BA88BB97}" type="presParOf" srcId="{B6CADCCC-5EC4-4681-9EC1-72CE26E35CD3}" destId="{E685FBDF-CF3C-4FA0-9359-D9B46B505201}" srcOrd="0" destOrd="0" presId="urn:microsoft.com/office/officeart/2005/8/layout/hierarchy1"/>
    <dgm:cxn modelId="{2CC56A75-D48A-4F19-B454-E868234AE965}" type="presParOf" srcId="{E685FBDF-CF3C-4FA0-9359-D9B46B505201}" destId="{D25E3412-98D4-4E59-B7D2-21C6B51798D7}" srcOrd="0" destOrd="0" presId="urn:microsoft.com/office/officeart/2005/8/layout/hierarchy1"/>
    <dgm:cxn modelId="{447B8812-D9DF-466F-B912-C0F5A8172784}" type="presParOf" srcId="{E685FBDF-CF3C-4FA0-9359-D9B46B505201}" destId="{A12A23EE-8BCF-44E5-99C3-516BD73B5594}" srcOrd="1" destOrd="0" presId="urn:microsoft.com/office/officeart/2005/8/layout/hierarchy1"/>
    <dgm:cxn modelId="{80C9E9F3-9D36-4BAE-AFAA-ACD6041CACC7}" type="presParOf" srcId="{B6CADCCC-5EC4-4681-9EC1-72CE26E35CD3}" destId="{54797150-7AAE-46BA-9534-E54A194433FC}" srcOrd="1" destOrd="0" presId="urn:microsoft.com/office/officeart/2005/8/layout/hierarchy1"/>
    <dgm:cxn modelId="{67324F61-ADDB-4B38-97DC-EBC8FC665F11}" type="presParOf" srcId="{54797150-7AAE-46BA-9534-E54A194433FC}" destId="{6DC13E7E-C7CC-406E-B2AA-E5C5C4545FBE}" srcOrd="0" destOrd="0" presId="urn:microsoft.com/office/officeart/2005/8/layout/hierarchy1"/>
    <dgm:cxn modelId="{893262AF-2218-4E62-B1C5-9125674C50EF}" type="presParOf" srcId="{54797150-7AAE-46BA-9534-E54A194433FC}" destId="{02865961-11A9-4FF7-ACFB-00ED45826A89}" srcOrd="1" destOrd="0" presId="urn:microsoft.com/office/officeart/2005/8/layout/hierarchy1"/>
    <dgm:cxn modelId="{54551C59-57D5-43CE-BD1A-2B5D3DAA08DA}" type="presParOf" srcId="{02865961-11A9-4FF7-ACFB-00ED45826A89}" destId="{B382FADB-2170-46E1-8EB1-1F25360F1ED6}" srcOrd="0" destOrd="0" presId="urn:microsoft.com/office/officeart/2005/8/layout/hierarchy1"/>
    <dgm:cxn modelId="{26F5427E-42B8-4428-8FC8-39E269963CD8}" type="presParOf" srcId="{B382FADB-2170-46E1-8EB1-1F25360F1ED6}" destId="{47AD8F96-4CA6-47B7-81A4-457032BCFD52}" srcOrd="0" destOrd="0" presId="urn:microsoft.com/office/officeart/2005/8/layout/hierarchy1"/>
    <dgm:cxn modelId="{9198EE0E-69B0-4B10-9C29-7E79DEF46237}" type="presParOf" srcId="{B382FADB-2170-46E1-8EB1-1F25360F1ED6}" destId="{931B35D4-A86F-4215-AB9B-8149E213B559}" srcOrd="1" destOrd="0" presId="urn:microsoft.com/office/officeart/2005/8/layout/hierarchy1"/>
    <dgm:cxn modelId="{92CC8017-44E4-4CD9-A2D3-FCE10245622E}" type="presParOf" srcId="{02865961-11A9-4FF7-ACFB-00ED45826A89}" destId="{48B151C6-245D-4525-837D-73DB86A99D0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C13E7E-C7CC-406E-B2AA-E5C5C4545FBE}">
      <dsp:nvSpPr>
        <dsp:cNvPr id="0" name=""/>
        <dsp:cNvSpPr/>
      </dsp:nvSpPr>
      <dsp:spPr>
        <a:xfrm>
          <a:off x="8079464" y="4297551"/>
          <a:ext cx="91440" cy="80027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8002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F87BB2-45DE-4976-B3F3-5189CD42E05F}">
      <dsp:nvSpPr>
        <dsp:cNvPr id="0" name=""/>
        <dsp:cNvSpPr/>
      </dsp:nvSpPr>
      <dsp:spPr>
        <a:xfrm>
          <a:off x="5602818" y="1749961"/>
          <a:ext cx="2522366" cy="800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5366"/>
              </a:lnTo>
              <a:lnTo>
                <a:pt x="2522366" y="545366"/>
              </a:lnTo>
              <a:lnTo>
                <a:pt x="2522366" y="800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3C6BA2-D87F-496A-BF80-410EEDE02DBC}">
      <dsp:nvSpPr>
        <dsp:cNvPr id="0" name=""/>
        <dsp:cNvSpPr/>
      </dsp:nvSpPr>
      <dsp:spPr>
        <a:xfrm>
          <a:off x="3080451" y="4297551"/>
          <a:ext cx="1681577" cy="8002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45366"/>
              </a:lnTo>
              <a:lnTo>
                <a:pt x="1681577" y="545366"/>
              </a:lnTo>
              <a:lnTo>
                <a:pt x="1681577" y="8002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04D7DF-9A78-40FA-99D0-6EDD3EF46314}">
      <dsp:nvSpPr>
        <dsp:cNvPr id="0" name=""/>
        <dsp:cNvSpPr/>
      </dsp:nvSpPr>
      <dsp:spPr>
        <a:xfrm>
          <a:off x="1398874" y="4297551"/>
          <a:ext cx="1681577" cy="800277"/>
        </a:xfrm>
        <a:custGeom>
          <a:avLst/>
          <a:gdLst/>
          <a:ahLst/>
          <a:cxnLst/>
          <a:rect l="0" t="0" r="0" b="0"/>
          <a:pathLst>
            <a:path>
              <a:moveTo>
                <a:pt x="1681577" y="0"/>
              </a:moveTo>
              <a:lnTo>
                <a:pt x="1681577" y="545366"/>
              </a:lnTo>
              <a:lnTo>
                <a:pt x="0" y="545366"/>
              </a:lnTo>
              <a:lnTo>
                <a:pt x="0" y="80027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427CD4-0A23-43FB-B913-AD8911B7578A}">
      <dsp:nvSpPr>
        <dsp:cNvPr id="0" name=""/>
        <dsp:cNvSpPr/>
      </dsp:nvSpPr>
      <dsp:spPr>
        <a:xfrm>
          <a:off x="3080451" y="1749961"/>
          <a:ext cx="2522366" cy="800277"/>
        </a:xfrm>
        <a:custGeom>
          <a:avLst/>
          <a:gdLst/>
          <a:ahLst/>
          <a:cxnLst/>
          <a:rect l="0" t="0" r="0" b="0"/>
          <a:pathLst>
            <a:path>
              <a:moveTo>
                <a:pt x="2522366" y="0"/>
              </a:moveTo>
              <a:lnTo>
                <a:pt x="2522366" y="545366"/>
              </a:lnTo>
              <a:lnTo>
                <a:pt x="0" y="545366"/>
              </a:lnTo>
              <a:lnTo>
                <a:pt x="0" y="80027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2C54B9-29A7-4B14-BB87-89D8DEB169FB}">
      <dsp:nvSpPr>
        <dsp:cNvPr id="0" name=""/>
        <dsp:cNvSpPr/>
      </dsp:nvSpPr>
      <dsp:spPr>
        <a:xfrm>
          <a:off x="3814231" y="2649"/>
          <a:ext cx="3577173" cy="174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A65B06-26E5-4C41-B0FA-FDDD05CE681D}">
      <dsp:nvSpPr>
        <dsp:cNvPr id="0" name=""/>
        <dsp:cNvSpPr/>
      </dsp:nvSpPr>
      <dsp:spPr>
        <a:xfrm>
          <a:off x="4119972" y="293104"/>
          <a:ext cx="3577173" cy="174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Arial" panose="020B0604020202020204" pitchFamily="34" charset="0"/>
              <a:cs typeface="Arial" panose="020B0604020202020204" pitchFamily="34" charset="0"/>
            </a:rPr>
            <a:t>Автоматический контроль на наличие свободных лимитов денежных средств</a:t>
          </a:r>
          <a:endParaRPr lang="ru-RU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171149" y="344281"/>
        <a:ext cx="3474819" cy="1644957"/>
      </dsp:txXfrm>
    </dsp:sp>
    <dsp:sp modelId="{1A6A34B9-4DDC-41A1-ACD1-CB583C9E166B}">
      <dsp:nvSpPr>
        <dsp:cNvPr id="0" name=""/>
        <dsp:cNvSpPr/>
      </dsp:nvSpPr>
      <dsp:spPr>
        <a:xfrm>
          <a:off x="1704615" y="2550239"/>
          <a:ext cx="2751672" cy="174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334957-7797-45DA-8233-E3E07745987E}">
      <dsp:nvSpPr>
        <dsp:cNvPr id="0" name=""/>
        <dsp:cNvSpPr/>
      </dsp:nvSpPr>
      <dsp:spPr>
        <a:xfrm>
          <a:off x="2010357" y="2840693"/>
          <a:ext cx="2751672" cy="174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ПОРТАЛ ПОСТАВЩИКОВ</a:t>
          </a:r>
          <a:endParaRPr lang="ru-RU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061534" y="2891870"/>
        <a:ext cx="2649318" cy="1644957"/>
      </dsp:txXfrm>
    </dsp:sp>
    <dsp:sp modelId="{6286E49C-5607-48A1-A886-10C34EE2A6D5}">
      <dsp:nvSpPr>
        <dsp:cNvPr id="0" name=""/>
        <dsp:cNvSpPr/>
      </dsp:nvSpPr>
      <dsp:spPr>
        <a:xfrm>
          <a:off x="23038" y="5097829"/>
          <a:ext cx="2751672" cy="174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6BC60E7-E31C-440F-BB8F-F43591460861}">
      <dsp:nvSpPr>
        <dsp:cNvPr id="0" name=""/>
        <dsp:cNvSpPr/>
      </dsp:nvSpPr>
      <dsp:spPr>
        <a:xfrm>
          <a:off x="328779" y="5388283"/>
          <a:ext cx="2751672" cy="174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Arial" panose="020B0604020202020204" pitchFamily="34" charset="0"/>
              <a:cs typeface="Arial" panose="020B0604020202020204" pitchFamily="34" charset="0"/>
            </a:rPr>
            <a:t>Закупка по потребности </a:t>
          </a:r>
          <a:endParaRPr lang="ru-RU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9956" y="5439460"/>
        <a:ext cx="2649318" cy="1644957"/>
      </dsp:txXfrm>
    </dsp:sp>
    <dsp:sp modelId="{BB4A82D0-E1E2-4662-9313-D9C44CC0151F}">
      <dsp:nvSpPr>
        <dsp:cNvPr id="0" name=""/>
        <dsp:cNvSpPr/>
      </dsp:nvSpPr>
      <dsp:spPr>
        <a:xfrm>
          <a:off x="3386193" y="5097829"/>
          <a:ext cx="2751672" cy="174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25C3E3A-F536-4BF8-938F-806B060A1728}">
      <dsp:nvSpPr>
        <dsp:cNvPr id="0" name=""/>
        <dsp:cNvSpPr/>
      </dsp:nvSpPr>
      <dsp:spPr>
        <a:xfrm>
          <a:off x="3691934" y="5388283"/>
          <a:ext cx="2751672" cy="174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Arial" panose="020B0604020202020204" pitchFamily="34" charset="0"/>
              <a:cs typeface="Arial" panose="020B0604020202020204" pitchFamily="34" charset="0"/>
            </a:rPr>
            <a:t>Котировочная сессия </a:t>
          </a:r>
          <a:endParaRPr lang="ru-RU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743111" y="5439460"/>
        <a:ext cx="2649318" cy="1644957"/>
      </dsp:txXfrm>
    </dsp:sp>
    <dsp:sp modelId="{D25E3412-98D4-4E59-B7D2-21C6B51798D7}">
      <dsp:nvSpPr>
        <dsp:cNvPr id="0" name=""/>
        <dsp:cNvSpPr/>
      </dsp:nvSpPr>
      <dsp:spPr>
        <a:xfrm>
          <a:off x="6749348" y="2550239"/>
          <a:ext cx="2751672" cy="174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2A23EE-8BCF-44E5-99C3-516BD73B5594}">
      <dsp:nvSpPr>
        <dsp:cNvPr id="0" name=""/>
        <dsp:cNvSpPr/>
      </dsp:nvSpPr>
      <dsp:spPr>
        <a:xfrm>
          <a:off x="7055089" y="2840693"/>
          <a:ext cx="2751672" cy="174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ОТС-</a:t>
          </a:r>
          <a:r>
            <a:rPr lang="ru-RU" sz="24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Маркет</a:t>
          </a:r>
          <a:r>
            <a:rPr lang="ru-RU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endParaRPr lang="ru-RU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06266" y="2891870"/>
        <a:ext cx="2649318" cy="1644957"/>
      </dsp:txXfrm>
    </dsp:sp>
    <dsp:sp modelId="{47AD8F96-4CA6-47B7-81A4-457032BCFD52}">
      <dsp:nvSpPr>
        <dsp:cNvPr id="0" name=""/>
        <dsp:cNvSpPr/>
      </dsp:nvSpPr>
      <dsp:spPr>
        <a:xfrm>
          <a:off x="6749348" y="5097829"/>
          <a:ext cx="2751672" cy="174731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1B35D4-A86F-4215-AB9B-8149E213B559}">
      <dsp:nvSpPr>
        <dsp:cNvPr id="0" name=""/>
        <dsp:cNvSpPr/>
      </dsp:nvSpPr>
      <dsp:spPr>
        <a:xfrm>
          <a:off x="7055089" y="5388283"/>
          <a:ext cx="2751672" cy="174731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Извещение </a:t>
          </a:r>
          <a:endParaRPr lang="ru-RU" sz="2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06266" y="5439460"/>
        <a:ext cx="2649318" cy="16449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0.68282</cdr:x>
      <cdr:y>0.15728</cdr:y>
    </cdr:from>
    <cdr:to>
      <cdr:x>0.99559</cdr:x>
      <cdr:y>0.45065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811000" y="1184729"/>
          <a:ext cx="5410098" cy="2209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3600" b="1" dirty="0" smtClean="0">
              <a:latin typeface="Arial" panose="020B0604020202020204" pitchFamily="34" charset="0"/>
              <a:cs typeface="Arial" panose="020B0604020202020204" pitchFamily="34" charset="0"/>
            </a:rPr>
            <a:t>Наиболее популярные</a:t>
          </a:r>
        </a:p>
        <a:p xmlns:a="http://schemas.openxmlformats.org/drawingml/2006/main">
          <a:r>
            <a:rPr lang="ru-RU" sz="3600" b="1" dirty="0" smtClean="0">
              <a:latin typeface="Arial" panose="020B0604020202020204" pitchFamily="34" charset="0"/>
              <a:cs typeface="Arial" panose="020B0604020202020204" pitchFamily="34" charset="0"/>
            </a:rPr>
            <a:t>закупки:</a:t>
          </a:r>
          <a:endParaRPr lang="ru-RU" sz="3600" b="1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53520" tIns="26760" rIns="53520" bIns="26760" rtlCol="0"/>
          <a:lstStyle>
            <a:lvl1pPr algn="l">
              <a:defRPr sz="7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3409" y="0"/>
            <a:ext cx="4302231" cy="339884"/>
          </a:xfrm>
          <a:prstGeom prst="rect">
            <a:avLst/>
          </a:prstGeom>
        </p:spPr>
        <p:txBody>
          <a:bodyPr vert="horz" lIns="53520" tIns="26760" rIns="53520" bIns="26760" rtlCol="0"/>
          <a:lstStyle>
            <a:lvl1pPr algn="r">
              <a:defRPr sz="700"/>
            </a:lvl1pPr>
          </a:lstStyle>
          <a:p>
            <a:fld id="{59148DBF-5E85-4DB7-9581-530921914FB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742"/>
            <a:ext cx="4302231" cy="339884"/>
          </a:xfrm>
          <a:prstGeom prst="rect">
            <a:avLst/>
          </a:prstGeom>
        </p:spPr>
        <p:txBody>
          <a:bodyPr vert="horz" lIns="53520" tIns="26760" rIns="53520" bIns="26760" rtlCol="0" anchor="b"/>
          <a:lstStyle>
            <a:lvl1pPr algn="l">
              <a:defRPr sz="7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3409" y="6456742"/>
            <a:ext cx="4302231" cy="339884"/>
          </a:xfrm>
          <a:prstGeom prst="rect">
            <a:avLst/>
          </a:prstGeom>
        </p:spPr>
        <p:txBody>
          <a:bodyPr vert="horz" lIns="53520" tIns="26760" rIns="53520" bIns="26760" rtlCol="0" anchor="b"/>
          <a:lstStyle>
            <a:lvl1pPr algn="r">
              <a:defRPr sz="700"/>
            </a:lvl1pPr>
          </a:lstStyle>
          <a:p>
            <a:fld id="{E100D4A7-424B-431F-90D3-7090307404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3521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1"/>
            <a:ext cx="15544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1"/>
            <a:ext cx="12801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1"/>
            <a:ext cx="79552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1"/>
            <a:ext cx="79552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14400" y="411481"/>
            <a:ext cx="164592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1"/>
            <a:ext cx="164592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1"/>
            <a:ext cx="5852160" cy="276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1"/>
            <a:ext cx="4206240" cy="276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2" y="9566911"/>
            <a:ext cx="4206240" cy="276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1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3019843"/>
            <a:ext cx="17830800" cy="34163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Внедрение закупок «малого объема» в Нижегородской области с использованием региональной информационной системы</a:t>
            </a: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«АЦК-Госзаказ»</a:t>
            </a:r>
            <a:endParaRPr lang="ru-RU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13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393309"/>
            <a:ext cx="18288000" cy="2692791"/>
          </a:xfrm>
          <a:prstGeom prst="rect">
            <a:avLst/>
          </a:prstGeom>
        </p:spPr>
      </p:pic>
      <p:pic>
        <p:nvPicPr>
          <p:cNvPr id="3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3309"/>
            <a:ext cx="2286000" cy="238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ject 3"/>
          <p:cNvSpPr>
            <a:spLocks/>
          </p:cNvSpPr>
          <p:nvPr/>
        </p:nvSpPr>
        <p:spPr bwMode="auto">
          <a:xfrm>
            <a:off x="0" y="2751172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124200" y="1143556"/>
            <a:ext cx="13106400" cy="9233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ЗАКАЗЧИКИ В 2023 ГОДУ</a:t>
            </a:r>
            <a:endParaRPr lang="ru-RU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66800" y="3619500"/>
            <a:ext cx="16459200" cy="198120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900 </a:t>
            </a:r>
            <a:r>
              <a:rPr lang="ru-RU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ГОСУДАРСТВЕННЫХ ЗАКАЗЧИКОВ НИЖЕГОРОДСКОЙ ОБЛАСТИ</a:t>
            </a:r>
            <a:endParaRPr lang="ru-RU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52423" y="6286500"/>
            <a:ext cx="16459200" cy="228600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14 </a:t>
            </a:r>
            <a:r>
              <a:rPr lang="ru-RU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из 51 МУНИЦИПАЛЬНЫХ </a:t>
            </a:r>
            <a:r>
              <a:rPr lang="ru-RU" sz="6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ОКРУГОВ</a:t>
            </a:r>
          </a:p>
          <a:p>
            <a:pPr algn="ctr"/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715 МУНИЦИПАЛЬНЫХ ЗАКАЗЧИКОВ НИЖЕГОРОДСКОЙОБЛАСТИ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95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600073592"/>
              </p:ext>
            </p:extLst>
          </p:nvPr>
        </p:nvGraphicFramePr>
        <p:xfrm>
          <a:off x="838200" y="1028700"/>
          <a:ext cx="7543800" cy="739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448800" y="2327344"/>
            <a:ext cx="8610600" cy="563231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Экономия </a:t>
            </a:r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закупкам во время пилотного тестирования заказчиками </a:t>
            </a:r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составила </a:t>
            </a:r>
            <a:r>
              <a:rPr lang="en-US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ru-RU" sz="6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19%</a:t>
            </a:r>
            <a:endParaRPr lang="ru-RU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10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393310"/>
            <a:ext cx="18288000" cy="2438826"/>
          </a:xfrm>
          <a:prstGeom prst="rect">
            <a:avLst/>
          </a:prstGeom>
        </p:spPr>
      </p:pic>
      <p:pic>
        <p:nvPicPr>
          <p:cNvPr id="3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3310"/>
            <a:ext cx="1996577" cy="208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ject 3"/>
          <p:cNvSpPr>
            <a:spLocks/>
          </p:cNvSpPr>
          <p:nvPr/>
        </p:nvSpPr>
        <p:spPr bwMode="auto">
          <a:xfrm>
            <a:off x="0" y="2557463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38400" y="693822"/>
            <a:ext cx="14739414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АНАЛИТИКА ЗАКУПОК «МАЛОГО ОБЪЕМА»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ПОСРЕДСТВОМ ЭЛЕКТРОННЫХ МАГАЗИНОВ</a:t>
            </a:r>
            <a:endParaRPr lang="ru-RU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1256685177"/>
              </p:ext>
            </p:extLst>
          </p:nvPr>
        </p:nvGraphicFramePr>
        <p:xfrm>
          <a:off x="304800" y="2510971"/>
          <a:ext cx="17297400" cy="7532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03125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393309"/>
            <a:ext cx="18288000" cy="34547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25174" y="718778"/>
            <a:ext cx="13335000" cy="2308324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Нормативное </a:t>
            </a:r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правовое регулирование </a:t>
            </a: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осуществления ЗМО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использованием </a:t>
            </a: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</a:t>
            </a:r>
            <a:endParaRPr lang="ru-RU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5605135"/>
              </p:ext>
            </p:extLst>
          </p:nvPr>
        </p:nvGraphicFramePr>
        <p:xfrm>
          <a:off x="762000" y="3848100"/>
          <a:ext cx="16840200" cy="595766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6840200"/>
              </a:tblGrid>
              <a:tr h="3192585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Постановление Правительства Нижегородской области от 13 января 2022 года № 3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«Об использовании информационной системы «Автоматизированный центр контроля «Государственные закупки» государственной информационной системы управления общественными финансами министерства финансов Нижегородской области при осуществлении закупок товаров, работ, услуг у единственного поставщика (подрядчика исполнителя) в случаях установленных пунктами 4 и 5 части 1 статьи 93 Федерального закона от 5 апреля 2013 г. № 44-ФЗ «О контрактной системе в сфере закупок товаров, работ, услуг для обеспечения государственных и муниципальных нужд»</a:t>
                      </a:r>
                      <a:endParaRPr lang="ru-RU" sz="26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1113692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Постановление Правительства Нижегородской области от 9 января 2023 года №2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«О внесении изменений в постановление Правительства Нижегородской области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 13 января 2022 г. № 3»</a:t>
                      </a:r>
                      <a:endParaRPr lang="ru-RU" sz="2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1484923"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Постановление Правительства Нижегородской области от 23 октября 2019 года № 775 </a:t>
                      </a:r>
                    </a:p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«О региональной информационной системе в сфере закупок товаров, работ, услуг для обеспечения нужд Нижегородской области»</a:t>
                      </a:r>
                      <a:endParaRPr lang="ru-RU" sz="2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3309"/>
            <a:ext cx="2819400" cy="2941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ject 3"/>
          <p:cNvSpPr>
            <a:spLocks/>
          </p:cNvSpPr>
          <p:nvPr/>
        </p:nvSpPr>
        <p:spPr bwMode="auto">
          <a:xfrm>
            <a:off x="0" y="3415981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9100" y="4681835"/>
            <a:ext cx="17449800" cy="9233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 финансов Нижегородской области</a:t>
            </a:r>
          </a:p>
        </p:txBody>
      </p:sp>
      <p:pic>
        <p:nvPicPr>
          <p:cNvPr id="4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8" y="139344"/>
            <a:ext cx="2438401" cy="2544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88" t="77037" r="13437" b="1111"/>
          <a:stretch/>
        </p:blipFill>
        <p:spPr>
          <a:xfrm>
            <a:off x="14973300" y="7886700"/>
            <a:ext cx="3086102" cy="224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91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393310"/>
            <a:ext cx="18288000" cy="2438826"/>
          </a:xfrm>
          <a:prstGeom prst="rect">
            <a:avLst/>
          </a:prstGeom>
        </p:spPr>
      </p:pic>
      <p:pic>
        <p:nvPicPr>
          <p:cNvPr id="3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3310"/>
            <a:ext cx="1981200" cy="206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ject 3"/>
          <p:cNvSpPr>
            <a:spLocks/>
          </p:cNvSpPr>
          <p:nvPr/>
        </p:nvSpPr>
        <p:spPr bwMode="auto">
          <a:xfrm>
            <a:off x="0" y="2517301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48000" y="647700"/>
            <a:ext cx="14325600" cy="156966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Механизм </a:t>
            </a:r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практики по осуществлению </a:t>
            </a: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ЗМО </a:t>
            </a:r>
          </a:p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использованием </a:t>
            </a: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 «</a:t>
            </a:r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АЦК-Госзаказ»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57300" y="2832136"/>
            <a:ext cx="15773400" cy="707886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Сценарии осуществления ЗМО в РИС </a:t>
            </a: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АЦК-Госзаказ»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52" t="10468" r="11022" b="52374"/>
          <a:stretch/>
        </p:blipFill>
        <p:spPr>
          <a:xfrm>
            <a:off x="457200" y="5372100"/>
            <a:ext cx="5855202" cy="17839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287883"/>
            <a:ext cx="5855202" cy="2766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05287" y="4000500"/>
            <a:ext cx="7280694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Интеграция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электронными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магазинами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750006" y="4000499"/>
            <a:ext cx="7280694" cy="120032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Без интеграции с электронными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магазинами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4495800" y="3540022"/>
            <a:ext cx="4419600" cy="460478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12" idx="0"/>
          </p:cNvCxnSpPr>
          <p:nvPr/>
        </p:nvCxnSpPr>
        <p:spPr>
          <a:xfrm>
            <a:off x="8915400" y="3540022"/>
            <a:ext cx="4474953" cy="460477"/>
          </a:xfrm>
          <a:prstGeom prst="straightConnector1">
            <a:avLst/>
          </a:prstGeom>
          <a:ln w="28575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89" t="10545" r="35000" b="63706"/>
          <a:stretch/>
        </p:blipFill>
        <p:spPr bwMode="auto">
          <a:xfrm>
            <a:off x="10207205" y="5372100"/>
            <a:ext cx="6366295" cy="2648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348345" y="5753100"/>
            <a:ext cx="3505200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ОТС-</a:t>
            </a:r>
            <a:r>
              <a:rPr lang="ru-RU" sz="36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Маркет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00744" y="8191500"/>
            <a:ext cx="5691256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Портал поставщиков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6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139344"/>
            <a:ext cx="18288000" cy="2692791"/>
          </a:xfrm>
          <a:prstGeom prst="rect">
            <a:avLst/>
          </a:prstGeom>
        </p:spPr>
      </p:pic>
      <p:pic>
        <p:nvPicPr>
          <p:cNvPr id="3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39344"/>
            <a:ext cx="2286000" cy="238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ject 3"/>
          <p:cNvSpPr>
            <a:spLocks/>
          </p:cNvSpPr>
          <p:nvPr/>
        </p:nvSpPr>
        <p:spPr bwMode="auto">
          <a:xfrm>
            <a:off x="0" y="2534866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253842" y="454765"/>
            <a:ext cx="13643508" cy="1754326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ЭЛЕКТРОННЫЙ МАГАЗИН </a:t>
            </a:r>
            <a:endParaRPr lang="ru-RU" sz="54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ПОРТАЛ </a:t>
            </a:r>
            <a:r>
              <a:rPr lang="ru-RU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ПОСТАВЩИКОВ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7878" y="2634879"/>
            <a:ext cx="15993321" cy="75558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53400" y="9182100"/>
            <a:ext cx="773654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2479 поставщиков из Нижегородской области</a:t>
            </a:r>
          </a:p>
          <a:p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(при общем количестве 24 тыс. поставщиков НО)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74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139344"/>
            <a:ext cx="18288000" cy="2692791"/>
          </a:xfrm>
          <a:prstGeom prst="rect">
            <a:avLst/>
          </a:prstGeom>
        </p:spPr>
      </p:pic>
      <p:pic>
        <p:nvPicPr>
          <p:cNvPr id="3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39344"/>
            <a:ext cx="2286000" cy="238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ject 3"/>
          <p:cNvSpPr>
            <a:spLocks/>
          </p:cNvSpPr>
          <p:nvPr/>
        </p:nvSpPr>
        <p:spPr bwMode="auto">
          <a:xfrm>
            <a:off x="0" y="2534866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313776" y="870263"/>
            <a:ext cx="13643508" cy="9233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ПОРТАЛ ПОСТАВЩИКОВ В ЦИФРАХ</a:t>
            </a:r>
          </a:p>
        </p:txBody>
      </p:sp>
      <p:sp>
        <p:nvSpPr>
          <p:cNvPr id="62" name="object 67"/>
          <p:cNvSpPr txBox="1"/>
          <p:nvPr/>
        </p:nvSpPr>
        <p:spPr>
          <a:xfrm>
            <a:off x="920450" y="2593771"/>
            <a:ext cx="4331970" cy="1178526"/>
          </a:xfrm>
          <a:prstGeom prst="rect">
            <a:avLst/>
          </a:prstGeom>
        </p:spPr>
        <p:txBody>
          <a:bodyPr vert="horz" wrap="square" lIns="0" tIns="252728" rIns="0" bIns="0" rtlCol="0">
            <a:spAutoFit/>
          </a:bodyPr>
          <a:lstStyle/>
          <a:p>
            <a:pPr marL="1399540">
              <a:lnSpc>
                <a:spcPts val="3140"/>
              </a:lnSpc>
              <a:spcBef>
                <a:spcPts val="1988"/>
              </a:spcBef>
            </a:pPr>
            <a:r>
              <a:rPr sz="2800" spc="-50" dirty="0">
                <a:solidFill>
                  <a:srgbClr val="FFFFFF"/>
                </a:solidFill>
                <a:cs typeface="Calibri"/>
              </a:rPr>
              <a:t>БЕСПЛАТНОЕ</a:t>
            </a:r>
            <a:endParaRPr sz="2800" dirty="0">
              <a:solidFill>
                <a:prstClr val="black"/>
              </a:solidFill>
              <a:cs typeface="Calibri"/>
            </a:endParaRPr>
          </a:p>
          <a:p>
            <a:pPr marL="1399540">
              <a:lnSpc>
                <a:spcPts val="1960"/>
              </a:lnSpc>
            </a:pPr>
            <a:r>
              <a:rPr sz="2000" spc="-70" dirty="0">
                <a:solidFill>
                  <a:srgbClr val="FFFFFF"/>
                </a:solidFill>
                <a:cs typeface="Calibri"/>
              </a:rPr>
              <a:t>п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о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д</a:t>
            </a:r>
            <a:r>
              <a:rPr sz="2000" spc="-50" dirty="0">
                <a:solidFill>
                  <a:srgbClr val="FFFFFF"/>
                </a:solidFill>
                <a:cs typeface="Calibri"/>
              </a:rPr>
              <a:t>к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л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ю</a:t>
            </a:r>
            <a:r>
              <a:rPr sz="2000" spc="-40" dirty="0">
                <a:solidFill>
                  <a:srgbClr val="FFFFFF"/>
                </a:solidFill>
                <a:cs typeface="Calibri"/>
              </a:rPr>
              <a:t>ч</a:t>
            </a:r>
            <a:r>
              <a:rPr sz="2000" spc="-50" dirty="0">
                <a:solidFill>
                  <a:srgbClr val="FFFFFF"/>
                </a:solidFill>
                <a:cs typeface="Calibri"/>
              </a:rPr>
              <a:t>е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н</a:t>
            </a:r>
            <a:r>
              <a:rPr sz="2000" spc="-40" dirty="0">
                <a:solidFill>
                  <a:srgbClr val="FFFFFF"/>
                </a:solidFill>
                <a:cs typeface="Calibri"/>
              </a:rPr>
              <a:t>и</a:t>
            </a:r>
            <a:r>
              <a:rPr sz="2000" spc="-10" dirty="0">
                <a:solidFill>
                  <a:srgbClr val="FFFFFF"/>
                </a:solidFill>
                <a:cs typeface="Calibri"/>
              </a:rPr>
              <a:t>е</a:t>
            </a:r>
            <a:r>
              <a:rPr sz="2000" spc="10" dirty="0">
                <a:solidFill>
                  <a:srgbClr val="FFFFFF"/>
                </a:solidFill>
                <a:cs typeface="Calibri"/>
              </a:rPr>
              <a:t> </a:t>
            </a:r>
            <a:r>
              <a:rPr sz="2000" spc="-10" dirty="0">
                <a:solidFill>
                  <a:srgbClr val="FFFFFF"/>
                </a:solidFill>
                <a:cs typeface="Calibri"/>
              </a:rPr>
              <a:t>и</a:t>
            </a:r>
            <a:r>
              <a:rPr sz="2000" spc="-90" dirty="0">
                <a:solidFill>
                  <a:srgbClr val="FFFFFF"/>
                </a:solidFill>
                <a:cs typeface="Calibri"/>
              </a:rPr>
              <a:t> </a:t>
            </a:r>
            <a:r>
              <a:rPr sz="2000" spc="-50" dirty="0">
                <a:solidFill>
                  <a:srgbClr val="FFFFFF"/>
                </a:solidFill>
                <a:cs typeface="Calibri"/>
              </a:rPr>
              <a:t>р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а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б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о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т</a:t>
            </a:r>
            <a:r>
              <a:rPr sz="2000" spc="-10" dirty="0">
                <a:solidFill>
                  <a:srgbClr val="FFFFFF"/>
                </a:solidFill>
                <a:cs typeface="Calibri"/>
              </a:rPr>
              <a:t>а</a:t>
            </a:r>
            <a:endParaRPr sz="2000" dirty="0">
              <a:solidFill>
                <a:prstClr val="black"/>
              </a:solidFill>
              <a:cs typeface="Calibri"/>
            </a:endParaRPr>
          </a:p>
          <a:p>
            <a:pPr marL="1399540">
              <a:lnSpc>
                <a:spcPts val="1950"/>
              </a:lnSpc>
            </a:pPr>
            <a:r>
              <a:rPr spc="-70" dirty="0">
                <a:solidFill>
                  <a:srgbClr val="FFFFFF"/>
                </a:solidFill>
                <a:cs typeface="Calibri"/>
              </a:rPr>
              <a:t>з</a:t>
            </a:r>
            <a:r>
              <a:rPr spc="-80" dirty="0">
                <a:solidFill>
                  <a:srgbClr val="FFFFFF"/>
                </a:solidFill>
                <a:cs typeface="Calibri"/>
              </a:rPr>
              <a:t>а</a:t>
            </a:r>
            <a:r>
              <a:rPr spc="-70" dirty="0">
                <a:solidFill>
                  <a:srgbClr val="FFFFFF"/>
                </a:solidFill>
                <a:cs typeface="Calibri"/>
              </a:rPr>
              <a:t>к</a:t>
            </a:r>
            <a:r>
              <a:rPr spc="-80" dirty="0">
                <a:solidFill>
                  <a:srgbClr val="FFFFFF"/>
                </a:solidFill>
                <a:cs typeface="Calibri"/>
              </a:rPr>
              <a:t>а</a:t>
            </a:r>
            <a:r>
              <a:rPr spc="-70" dirty="0">
                <a:solidFill>
                  <a:srgbClr val="FFFFFF"/>
                </a:solidFill>
                <a:cs typeface="Calibri"/>
              </a:rPr>
              <a:t>з</a:t>
            </a:r>
            <a:r>
              <a:rPr spc="-80" dirty="0">
                <a:solidFill>
                  <a:srgbClr val="FFFFFF"/>
                </a:solidFill>
                <a:cs typeface="Calibri"/>
              </a:rPr>
              <a:t>ч</a:t>
            </a:r>
            <a:r>
              <a:rPr spc="-70" dirty="0">
                <a:solidFill>
                  <a:srgbClr val="FFFFFF"/>
                </a:solidFill>
                <a:cs typeface="Calibri"/>
              </a:rPr>
              <a:t>ико</a:t>
            </a:r>
            <a:r>
              <a:rPr dirty="0">
                <a:solidFill>
                  <a:srgbClr val="FFFFFF"/>
                </a:solidFill>
                <a:cs typeface="Calibri"/>
              </a:rPr>
              <a:t>в</a:t>
            </a:r>
            <a:r>
              <a:rPr spc="-150" dirty="0">
                <a:solidFill>
                  <a:srgbClr val="FFFFFF"/>
                </a:solidFill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cs typeface="Calibri"/>
              </a:rPr>
              <a:t>и</a:t>
            </a:r>
            <a:r>
              <a:rPr spc="-110" dirty="0">
                <a:solidFill>
                  <a:srgbClr val="FFFFFF"/>
                </a:solidFill>
                <a:cs typeface="Calibri"/>
              </a:rPr>
              <a:t> </a:t>
            </a:r>
            <a:r>
              <a:rPr spc="-80" dirty="0">
                <a:solidFill>
                  <a:srgbClr val="FFFFFF"/>
                </a:solidFill>
                <a:cs typeface="Calibri"/>
              </a:rPr>
              <a:t>п</a:t>
            </a:r>
            <a:r>
              <a:rPr spc="-70" dirty="0">
                <a:solidFill>
                  <a:srgbClr val="FFFFFF"/>
                </a:solidFill>
                <a:cs typeface="Calibri"/>
              </a:rPr>
              <a:t>ос</a:t>
            </a:r>
            <a:r>
              <a:rPr spc="-80" dirty="0">
                <a:solidFill>
                  <a:srgbClr val="FFFFFF"/>
                </a:solidFill>
                <a:cs typeface="Calibri"/>
              </a:rPr>
              <a:t>тавщ</a:t>
            </a:r>
            <a:r>
              <a:rPr spc="-70" dirty="0">
                <a:solidFill>
                  <a:srgbClr val="FFFFFF"/>
                </a:solidFill>
                <a:cs typeface="Calibri"/>
              </a:rPr>
              <a:t>ико</a:t>
            </a:r>
            <a:r>
              <a:rPr dirty="0">
                <a:solidFill>
                  <a:srgbClr val="FFFFFF"/>
                </a:solidFill>
                <a:cs typeface="Calibri"/>
              </a:rPr>
              <a:t>в</a:t>
            </a:r>
            <a:endParaRPr dirty="0">
              <a:solidFill>
                <a:prstClr val="black"/>
              </a:solidFill>
              <a:cs typeface="Calibri"/>
            </a:endParaRPr>
          </a:p>
        </p:txBody>
      </p:sp>
      <p:pic>
        <p:nvPicPr>
          <p:cNvPr id="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524513"/>
            <a:ext cx="15661884" cy="7806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21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139344"/>
            <a:ext cx="18288000" cy="2692791"/>
          </a:xfrm>
          <a:prstGeom prst="rect">
            <a:avLst/>
          </a:prstGeom>
        </p:spPr>
      </p:pic>
      <p:pic>
        <p:nvPicPr>
          <p:cNvPr id="3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39344"/>
            <a:ext cx="2286000" cy="238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ject 3"/>
          <p:cNvSpPr>
            <a:spLocks/>
          </p:cNvSpPr>
          <p:nvPr/>
        </p:nvSpPr>
        <p:spPr bwMode="auto">
          <a:xfrm>
            <a:off x="0" y="2534866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687440" y="865775"/>
            <a:ext cx="14514709" cy="9233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ЭЛЕКТРОННЫЙ МАГАЗИН </a:t>
            </a:r>
            <a:r>
              <a: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ОТС</a:t>
            </a:r>
            <a:r>
              <a:rPr lang="en-US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МАРКЕТ</a:t>
            </a:r>
            <a:endParaRPr lang="ru-RU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object 67"/>
          <p:cNvSpPr txBox="1"/>
          <p:nvPr/>
        </p:nvSpPr>
        <p:spPr>
          <a:xfrm>
            <a:off x="920450" y="2593771"/>
            <a:ext cx="4331970" cy="1178526"/>
          </a:xfrm>
          <a:prstGeom prst="rect">
            <a:avLst/>
          </a:prstGeom>
        </p:spPr>
        <p:txBody>
          <a:bodyPr vert="horz" wrap="square" lIns="0" tIns="252728" rIns="0" bIns="0" rtlCol="0">
            <a:spAutoFit/>
          </a:bodyPr>
          <a:lstStyle/>
          <a:p>
            <a:pPr marL="1399540">
              <a:lnSpc>
                <a:spcPts val="3140"/>
              </a:lnSpc>
              <a:spcBef>
                <a:spcPts val="1988"/>
              </a:spcBef>
            </a:pPr>
            <a:r>
              <a:rPr sz="2800" spc="-50" dirty="0">
                <a:solidFill>
                  <a:srgbClr val="FFFFFF"/>
                </a:solidFill>
                <a:cs typeface="Calibri"/>
              </a:rPr>
              <a:t>БЕСПЛАТНОЕ</a:t>
            </a:r>
            <a:endParaRPr sz="2800" dirty="0">
              <a:solidFill>
                <a:prstClr val="black"/>
              </a:solidFill>
              <a:cs typeface="Calibri"/>
            </a:endParaRPr>
          </a:p>
          <a:p>
            <a:pPr marL="1399540">
              <a:lnSpc>
                <a:spcPts val="1960"/>
              </a:lnSpc>
            </a:pPr>
            <a:r>
              <a:rPr sz="2000" spc="-70" dirty="0">
                <a:solidFill>
                  <a:srgbClr val="FFFFFF"/>
                </a:solidFill>
                <a:cs typeface="Calibri"/>
              </a:rPr>
              <a:t>п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о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д</a:t>
            </a:r>
            <a:r>
              <a:rPr sz="2000" spc="-50" dirty="0">
                <a:solidFill>
                  <a:srgbClr val="FFFFFF"/>
                </a:solidFill>
                <a:cs typeface="Calibri"/>
              </a:rPr>
              <a:t>к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л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ю</a:t>
            </a:r>
            <a:r>
              <a:rPr sz="2000" spc="-40" dirty="0">
                <a:solidFill>
                  <a:srgbClr val="FFFFFF"/>
                </a:solidFill>
                <a:cs typeface="Calibri"/>
              </a:rPr>
              <a:t>ч</a:t>
            </a:r>
            <a:r>
              <a:rPr sz="2000" spc="-50" dirty="0">
                <a:solidFill>
                  <a:srgbClr val="FFFFFF"/>
                </a:solidFill>
                <a:cs typeface="Calibri"/>
              </a:rPr>
              <a:t>е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н</a:t>
            </a:r>
            <a:r>
              <a:rPr sz="2000" spc="-40" dirty="0">
                <a:solidFill>
                  <a:srgbClr val="FFFFFF"/>
                </a:solidFill>
                <a:cs typeface="Calibri"/>
              </a:rPr>
              <a:t>и</a:t>
            </a:r>
            <a:r>
              <a:rPr sz="2000" spc="-10" dirty="0">
                <a:solidFill>
                  <a:srgbClr val="FFFFFF"/>
                </a:solidFill>
                <a:cs typeface="Calibri"/>
              </a:rPr>
              <a:t>е</a:t>
            </a:r>
            <a:r>
              <a:rPr sz="2000" spc="10" dirty="0">
                <a:solidFill>
                  <a:srgbClr val="FFFFFF"/>
                </a:solidFill>
                <a:cs typeface="Calibri"/>
              </a:rPr>
              <a:t> </a:t>
            </a:r>
            <a:r>
              <a:rPr sz="2000" spc="-10" dirty="0">
                <a:solidFill>
                  <a:srgbClr val="FFFFFF"/>
                </a:solidFill>
                <a:cs typeface="Calibri"/>
              </a:rPr>
              <a:t>и</a:t>
            </a:r>
            <a:r>
              <a:rPr sz="2000" spc="-90" dirty="0">
                <a:solidFill>
                  <a:srgbClr val="FFFFFF"/>
                </a:solidFill>
                <a:cs typeface="Calibri"/>
              </a:rPr>
              <a:t> </a:t>
            </a:r>
            <a:r>
              <a:rPr sz="2000" spc="-50" dirty="0">
                <a:solidFill>
                  <a:srgbClr val="FFFFFF"/>
                </a:solidFill>
                <a:cs typeface="Calibri"/>
              </a:rPr>
              <a:t>р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а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б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о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т</a:t>
            </a:r>
            <a:r>
              <a:rPr sz="2000" spc="-10" dirty="0">
                <a:solidFill>
                  <a:srgbClr val="FFFFFF"/>
                </a:solidFill>
                <a:cs typeface="Calibri"/>
              </a:rPr>
              <a:t>а</a:t>
            </a:r>
            <a:endParaRPr sz="2000" dirty="0">
              <a:solidFill>
                <a:prstClr val="black"/>
              </a:solidFill>
              <a:cs typeface="Calibri"/>
            </a:endParaRPr>
          </a:p>
          <a:p>
            <a:pPr marL="1399540">
              <a:lnSpc>
                <a:spcPts val="1950"/>
              </a:lnSpc>
            </a:pPr>
            <a:r>
              <a:rPr spc="-70" dirty="0">
                <a:solidFill>
                  <a:srgbClr val="FFFFFF"/>
                </a:solidFill>
                <a:cs typeface="Calibri"/>
              </a:rPr>
              <a:t>з</a:t>
            </a:r>
            <a:r>
              <a:rPr spc="-80" dirty="0">
                <a:solidFill>
                  <a:srgbClr val="FFFFFF"/>
                </a:solidFill>
                <a:cs typeface="Calibri"/>
              </a:rPr>
              <a:t>а</a:t>
            </a:r>
            <a:r>
              <a:rPr spc="-70" dirty="0">
                <a:solidFill>
                  <a:srgbClr val="FFFFFF"/>
                </a:solidFill>
                <a:cs typeface="Calibri"/>
              </a:rPr>
              <a:t>к</a:t>
            </a:r>
            <a:r>
              <a:rPr spc="-80" dirty="0">
                <a:solidFill>
                  <a:srgbClr val="FFFFFF"/>
                </a:solidFill>
                <a:cs typeface="Calibri"/>
              </a:rPr>
              <a:t>а</a:t>
            </a:r>
            <a:r>
              <a:rPr spc="-70" dirty="0">
                <a:solidFill>
                  <a:srgbClr val="FFFFFF"/>
                </a:solidFill>
                <a:cs typeface="Calibri"/>
              </a:rPr>
              <a:t>з</a:t>
            </a:r>
            <a:r>
              <a:rPr spc="-80" dirty="0">
                <a:solidFill>
                  <a:srgbClr val="FFFFFF"/>
                </a:solidFill>
                <a:cs typeface="Calibri"/>
              </a:rPr>
              <a:t>ч</a:t>
            </a:r>
            <a:r>
              <a:rPr spc="-70" dirty="0">
                <a:solidFill>
                  <a:srgbClr val="FFFFFF"/>
                </a:solidFill>
                <a:cs typeface="Calibri"/>
              </a:rPr>
              <a:t>ико</a:t>
            </a:r>
            <a:r>
              <a:rPr dirty="0">
                <a:solidFill>
                  <a:srgbClr val="FFFFFF"/>
                </a:solidFill>
                <a:cs typeface="Calibri"/>
              </a:rPr>
              <a:t>в</a:t>
            </a:r>
            <a:r>
              <a:rPr spc="-150" dirty="0">
                <a:solidFill>
                  <a:srgbClr val="FFFFFF"/>
                </a:solidFill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cs typeface="Calibri"/>
              </a:rPr>
              <a:t>и</a:t>
            </a:r>
            <a:r>
              <a:rPr spc="-110" dirty="0">
                <a:solidFill>
                  <a:srgbClr val="FFFFFF"/>
                </a:solidFill>
                <a:cs typeface="Calibri"/>
              </a:rPr>
              <a:t> </a:t>
            </a:r>
            <a:r>
              <a:rPr spc="-80" dirty="0">
                <a:solidFill>
                  <a:srgbClr val="FFFFFF"/>
                </a:solidFill>
                <a:cs typeface="Calibri"/>
              </a:rPr>
              <a:t>п</a:t>
            </a:r>
            <a:r>
              <a:rPr spc="-70" dirty="0">
                <a:solidFill>
                  <a:srgbClr val="FFFFFF"/>
                </a:solidFill>
                <a:cs typeface="Calibri"/>
              </a:rPr>
              <a:t>ос</a:t>
            </a:r>
            <a:r>
              <a:rPr spc="-80" dirty="0">
                <a:solidFill>
                  <a:srgbClr val="FFFFFF"/>
                </a:solidFill>
                <a:cs typeface="Calibri"/>
              </a:rPr>
              <a:t>тавщ</a:t>
            </a:r>
            <a:r>
              <a:rPr spc="-70" dirty="0">
                <a:solidFill>
                  <a:srgbClr val="FFFFFF"/>
                </a:solidFill>
                <a:cs typeface="Calibri"/>
              </a:rPr>
              <a:t>ико</a:t>
            </a:r>
            <a:r>
              <a:rPr dirty="0">
                <a:solidFill>
                  <a:srgbClr val="FFFFFF"/>
                </a:solidFill>
                <a:cs typeface="Calibri"/>
              </a:rPr>
              <a:t>в</a:t>
            </a:r>
            <a:endParaRPr dirty="0">
              <a:solidFill>
                <a:prstClr val="black"/>
              </a:solidFill>
              <a:cs typeface="Calibri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037" y="2575347"/>
            <a:ext cx="13623925" cy="7675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26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139344"/>
            <a:ext cx="18288000" cy="2692791"/>
          </a:xfrm>
          <a:prstGeom prst="rect">
            <a:avLst/>
          </a:prstGeom>
        </p:spPr>
      </p:pic>
      <p:pic>
        <p:nvPicPr>
          <p:cNvPr id="3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139344"/>
            <a:ext cx="2286000" cy="238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ject 3"/>
          <p:cNvSpPr>
            <a:spLocks/>
          </p:cNvSpPr>
          <p:nvPr/>
        </p:nvSpPr>
        <p:spPr bwMode="auto">
          <a:xfrm>
            <a:off x="0" y="2534866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687440" y="865775"/>
            <a:ext cx="14514709" cy="9233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ЭЛЕКТРОННЫЙ МАГАЗИН ОТС МАРКЕТ</a:t>
            </a:r>
          </a:p>
        </p:txBody>
      </p:sp>
      <p:sp>
        <p:nvSpPr>
          <p:cNvPr id="62" name="object 67"/>
          <p:cNvSpPr txBox="1"/>
          <p:nvPr/>
        </p:nvSpPr>
        <p:spPr>
          <a:xfrm>
            <a:off x="920450" y="2593771"/>
            <a:ext cx="4331970" cy="1178526"/>
          </a:xfrm>
          <a:prstGeom prst="rect">
            <a:avLst/>
          </a:prstGeom>
        </p:spPr>
        <p:txBody>
          <a:bodyPr vert="horz" wrap="square" lIns="0" tIns="252728" rIns="0" bIns="0" rtlCol="0">
            <a:spAutoFit/>
          </a:bodyPr>
          <a:lstStyle/>
          <a:p>
            <a:pPr marL="1399540">
              <a:lnSpc>
                <a:spcPts val="3140"/>
              </a:lnSpc>
              <a:spcBef>
                <a:spcPts val="1988"/>
              </a:spcBef>
            </a:pPr>
            <a:r>
              <a:rPr sz="2800" spc="-50" dirty="0">
                <a:solidFill>
                  <a:srgbClr val="FFFFFF"/>
                </a:solidFill>
                <a:cs typeface="Calibri"/>
              </a:rPr>
              <a:t>БЕСПЛАТНОЕ</a:t>
            </a:r>
            <a:endParaRPr sz="2800" dirty="0">
              <a:solidFill>
                <a:prstClr val="black"/>
              </a:solidFill>
              <a:cs typeface="Calibri"/>
            </a:endParaRPr>
          </a:p>
          <a:p>
            <a:pPr marL="1399540">
              <a:lnSpc>
                <a:spcPts val="1960"/>
              </a:lnSpc>
            </a:pPr>
            <a:r>
              <a:rPr sz="2000" spc="-70" dirty="0">
                <a:solidFill>
                  <a:srgbClr val="FFFFFF"/>
                </a:solidFill>
                <a:cs typeface="Calibri"/>
              </a:rPr>
              <a:t>п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о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д</a:t>
            </a:r>
            <a:r>
              <a:rPr sz="2000" spc="-50" dirty="0">
                <a:solidFill>
                  <a:srgbClr val="FFFFFF"/>
                </a:solidFill>
                <a:cs typeface="Calibri"/>
              </a:rPr>
              <a:t>к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л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ю</a:t>
            </a:r>
            <a:r>
              <a:rPr sz="2000" spc="-40" dirty="0">
                <a:solidFill>
                  <a:srgbClr val="FFFFFF"/>
                </a:solidFill>
                <a:cs typeface="Calibri"/>
              </a:rPr>
              <a:t>ч</a:t>
            </a:r>
            <a:r>
              <a:rPr sz="2000" spc="-50" dirty="0">
                <a:solidFill>
                  <a:srgbClr val="FFFFFF"/>
                </a:solidFill>
                <a:cs typeface="Calibri"/>
              </a:rPr>
              <a:t>е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н</a:t>
            </a:r>
            <a:r>
              <a:rPr sz="2000" spc="-40" dirty="0">
                <a:solidFill>
                  <a:srgbClr val="FFFFFF"/>
                </a:solidFill>
                <a:cs typeface="Calibri"/>
              </a:rPr>
              <a:t>и</a:t>
            </a:r>
            <a:r>
              <a:rPr sz="2000" spc="-10" dirty="0">
                <a:solidFill>
                  <a:srgbClr val="FFFFFF"/>
                </a:solidFill>
                <a:cs typeface="Calibri"/>
              </a:rPr>
              <a:t>е</a:t>
            </a:r>
            <a:r>
              <a:rPr sz="2000" spc="10" dirty="0">
                <a:solidFill>
                  <a:srgbClr val="FFFFFF"/>
                </a:solidFill>
                <a:cs typeface="Calibri"/>
              </a:rPr>
              <a:t> </a:t>
            </a:r>
            <a:r>
              <a:rPr sz="2000" spc="-10" dirty="0">
                <a:solidFill>
                  <a:srgbClr val="FFFFFF"/>
                </a:solidFill>
                <a:cs typeface="Calibri"/>
              </a:rPr>
              <a:t>и</a:t>
            </a:r>
            <a:r>
              <a:rPr sz="2000" spc="-90" dirty="0">
                <a:solidFill>
                  <a:srgbClr val="FFFFFF"/>
                </a:solidFill>
                <a:cs typeface="Calibri"/>
              </a:rPr>
              <a:t> </a:t>
            </a:r>
            <a:r>
              <a:rPr sz="2000" spc="-50" dirty="0">
                <a:solidFill>
                  <a:srgbClr val="FFFFFF"/>
                </a:solidFill>
                <a:cs typeface="Calibri"/>
              </a:rPr>
              <a:t>р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а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б</a:t>
            </a:r>
            <a:r>
              <a:rPr sz="2000" spc="-60" dirty="0">
                <a:solidFill>
                  <a:srgbClr val="FFFFFF"/>
                </a:solidFill>
                <a:cs typeface="Calibri"/>
              </a:rPr>
              <a:t>о</a:t>
            </a:r>
            <a:r>
              <a:rPr sz="2000" spc="-70" dirty="0">
                <a:solidFill>
                  <a:srgbClr val="FFFFFF"/>
                </a:solidFill>
                <a:cs typeface="Calibri"/>
              </a:rPr>
              <a:t>т</a:t>
            </a:r>
            <a:r>
              <a:rPr sz="2000" spc="-10" dirty="0">
                <a:solidFill>
                  <a:srgbClr val="FFFFFF"/>
                </a:solidFill>
                <a:cs typeface="Calibri"/>
              </a:rPr>
              <a:t>а</a:t>
            </a:r>
            <a:endParaRPr sz="2000" dirty="0">
              <a:solidFill>
                <a:prstClr val="black"/>
              </a:solidFill>
              <a:cs typeface="Calibri"/>
            </a:endParaRPr>
          </a:p>
          <a:p>
            <a:pPr marL="1399540">
              <a:lnSpc>
                <a:spcPts val="1950"/>
              </a:lnSpc>
            </a:pPr>
            <a:r>
              <a:rPr spc="-70" dirty="0">
                <a:solidFill>
                  <a:srgbClr val="FFFFFF"/>
                </a:solidFill>
                <a:cs typeface="Calibri"/>
              </a:rPr>
              <a:t>з</a:t>
            </a:r>
            <a:r>
              <a:rPr spc="-80" dirty="0">
                <a:solidFill>
                  <a:srgbClr val="FFFFFF"/>
                </a:solidFill>
                <a:cs typeface="Calibri"/>
              </a:rPr>
              <a:t>а</a:t>
            </a:r>
            <a:r>
              <a:rPr spc="-70" dirty="0">
                <a:solidFill>
                  <a:srgbClr val="FFFFFF"/>
                </a:solidFill>
                <a:cs typeface="Calibri"/>
              </a:rPr>
              <a:t>к</a:t>
            </a:r>
            <a:r>
              <a:rPr spc="-80" dirty="0">
                <a:solidFill>
                  <a:srgbClr val="FFFFFF"/>
                </a:solidFill>
                <a:cs typeface="Calibri"/>
              </a:rPr>
              <a:t>а</a:t>
            </a:r>
            <a:r>
              <a:rPr spc="-70" dirty="0">
                <a:solidFill>
                  <a:srgbClr val="FFFFFF"/>
                </a:solidFill>
                <a:cs typeface="Calibri"/>
              </a:rPr>
              <a:t>з</a:t>
            </a:r>
            <a:r>
              <a:rPr spc="-80" dirty="0">
                <a:solidFill>
                  <a:srgbClr val="FFFFFF"/>
                </a:solidFill>
                <a:cs typeface="Calibri"/>
              </a:rPr>
              <a:t>ч</a:t>
            </a:r>
            <a:r>
              <a:rPr spc="-70" dirty="0">
                <a:solidFill>
                  <a:srgbClr val="FFFFFF"/>
                </a:solidFill>
                <a:cs typeface="Calibri"/>
              </a:rPr>
              <a:t>ико</a:t>
            </a:r>
            <a:r>
              <a:rPr dirty="0">
                <a:solidFill>
                  <a:srgbClr val="FFFFFF"/>
                </a:solidFill>
                <a:cs typeface="Calibri"/>
              </a:rPr>
              <a:t>в</a:t>
            </a:r>
            <a:r>
              <a:rPr spc="-150" dirty="0">
                <a:solidFill>
                  <a:srgbClr val="FFFFFF"/>
                </a:solidFill>
                <a:cs typeface="Calibri"/>
              </a:rPr>
              <a:t> </a:t>
            </a:r>
            <a:r>
              <a:rPr dirty="0">
                <a:solidFill>
                  <a:srgbClr val="FFFFFF"/>
                </a:solidFill>
                <a:cs typeface="Calibri"/>
              </a:rPr>
              <a:t>и</a:t>
            </a:r>
            <a:r>
              <a:rPr spc="-110" dirty="0">
                <a:solidFill>
                  <a:srgbClr val="FFFFFF"/>
                </a:solidFill>
                <a:cs typeface="Calibri"/>
              </a:rPr>
              <a:t> </a:t>
            </a:r>
            <a:r>
              <a:rPr spc="-80" dirty="0">
                <a:solidFill>
                  <a:srgbClr val="FFFFFF"/>
                </a:solidFill>
                <a:cs typeface="Calibri"/>
              </a:rPr>
              <a:t>п</a:t>
            </a:r>
            <a:r>
              <a:rPr spc="-70" dirty="0">
                <a:solidFill>
                  <a:srgbClr val="FFFFFF"/>
                </a:solidFill>
                <a:cs typeface="Calibri"/>
              </a:rPr>
              <a:t>ос</a:t>
            </a:r>
            <a:r>
              <a:rPr spc="-80" dirty="0">
                <a:solidFill>
                  <a:srgbClr val="FFFFFF"/>
                </a:solidFill>
                <a:cs typeface="Calibri"/>
              </a:rPr>
              <a:t>тавщ</a:t>
            </a:r>
            <a:r>
              <a:rPr spc="-70" dirty="0">
                <a:solidFill>
                  <a:srgbClr val="FFFFFF"/>
                </a:solidFill>
                <a:cs typeface="Calibri"/>
              </a:rPr>
              <a:t>ико</a:t>
            </a:r>
            <a:r>
              <a:rPr dirty="0">
                <a:solidFill>
                  <a:srgbClr val="FFFFFF"/>
                </a:solidFill>
                <a:cs typeface="Calibri"/>
              </a:rPr>
              <a:t>в</a:t>
            </a:r>
            <a:endParaRPr dirty="0">
              <a:solidFill>
                <a:prstClr val="black"/>
              </a:solidFill>
              <a:cs typeface="Calibri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2634879"/>
            <a:ext cx="15316201" cy="7530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202714" y="3772297"/>
            <a:ext cx="90278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1176 поставщиков из Нижегородской области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(при общем количестве 24 тыс. поставщиков НО)</a:t>
            </a:r>
            <a:endParaRPr lang="ru-RU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03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393310"/>
            <a:ext cx="18288000" cy="2438826"/>
          </a:xfrm>
          <a:prstGeom prst="rect">
            <a:avLst/>
          </a:prstGeom>
        </p:spPr>
      </p:pic>
      <p:pic>
        <p:nvPicPr>
          <p:cNvPr id="3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3310"/>
            <a:ext cx="1981200" cy="206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ject 3"/>
          <p:cNvSpPr>
            <a:spLocks/>
          </p:cNvSpPr>
          <p:nvPr/>
        </p:nvSpPr>
        <p:spPr bwMode="auto">
          <a:xfrm>
            <a:off x="0" y="2517301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449902" y="1011384"/>
            <a:ext cx="14926574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Схема работы с </a:t>
            </a:r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электронными магазинами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779342614"/>
              </p:ext>
            </p:extLst>
          </p:nvPr>
        </p:nvGraphicFramePr>
        <p:xfrm>
          <a:off x="3962400" y="2852061"/>
          <a:ext cx="9829800" cy="71382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8" name="Прямая со стрелкой 7"/>
          <p:cNvCxnSpPr/>
          <p:nvPr/>
        </p:nvCxnSpPr>
        <p:spPr>
          <a:xfrm flipH="1" flipV="1">
            <a:off x="4495800" y="5854973"/>
            <a:ext cx="1143000" cy="523463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87702" y="3160142"/>
            <a:ext cx="4724400" cy="269483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2015" y="3177317"/>
            <a:ext cx="4724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Осуществление закупки происходит полностью в </a:t>
            </a:r>
            <a:r>
              <a:rPr lang="ru-RU" sz="2800" b="1" dirty="0" smtClean="0"/>
              <a:t>РИС «АЦК-Госзаказ» </a:t>
            </a:r>
            <a:r>
              <a:rPr lang="ru-RU" sz="2800" b="1" dirty="0"/>
              <a:t>в </a:t>
            </a:r>
            <a:r>
              <a:rPr lang="ru-RU" sz="2800" b="1" dirty="0" smtClean="0"/>
              <a:t>рамках «единого окна»</a:t>
            </a:r>
          </a:p>
          <a:p>
            <a:pPr algn="ctr"/>
            <a:r>
              <a:rPr lang="ru-RU" sz="2800" b="1" dirty="0" smtClean="0"/>
              <a:t>(</a:t>
            </a:r>
            <a:r>
              <a:rPr lang="ru-RU" sz="2800" b="1" dirty="0"/>
              <a:t>от размещения извещения до подписания контракта)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3411200" y="3162300"/>
            <a:ext cx="4724400" cy="224892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3411200" y="3140157"/>
            <a:ext cx="4724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Закупка публикуется с помощью РИС «АЦК-Госзаказ», заключение контракта происходит</a:t>
            </a:r>
          </a:p>
          <a:p>
            <a:pPr algn="ctr"/>
            <a:r>
              <a:rPr lang="ru-RU" sz="2800" b="1" dirty="0" smtClean="0"/>
              <a:t>в ОТС-</a:t>
            </a:r>
            <a:r>
              <a:rPr lang="ru-RU" sz="2800" b="1" dirty="0" err="1" smtClean="0"/>
              <a:t>Маркете</a:t>
            </a:r>
            <a:endParaRPr lang="ru-RU" sz="2800" b="1" dirty="0"/>
          </a:p>
        </p:txBody>
      </p:sp>
      <p:cxnSp>
        <p:nvCxnSpPr>
          <p:cNvPr id="19" name="Прямая со стрелкой 18"/>
          <p:cNvCxnSpPr>
            <a:stCxn id="6" idx="3"/>
            <a:endCxn id="17" idx="2"/>
          </p:cNvCxnSpPr>
          <p:nvPr/>
        </p:nvCxnSpPr>
        <p:spPr>
          <a:xfrm flipV="1">
            <a:off x="13792200" y="5411226"/>
            <a:ext cx="1981200" cy="1009957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10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393310"/>
            <a:ext cx="18288000" cy="2438826"/>
          </a:xfrm>
          <a:prstGeom prst="rect">
            <a:avLst/>
          </a:prstGeom>
        </p:spPr>
      </p:pic>
      <p:pic>
        <p:nvPicPr>
          <p:cNvPr id="3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3310"/>
            <a:ext cx="1981200" cy="2067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ject 3"/>
          <p:cNvSpPr>
            <a:spLocks/>
          </p:cNvSpPr>
          <p:nvPr/>
        </p:nvSpPr>
        <p:spPr bwMode="auto">
          <a:xfrm>
            <a:off x="0" y="2517301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529300" y="1011384"/>
            <a:ext cx="14782800" cy="830997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Аккумуляция данных в РИС «</a:t>
            </a:r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АЦК-Госзаказ</a:t>
            </a: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239000" y="4076700"/>
            <a:ext cx="3810000" cy="38100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972300" y="5124452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РИС</a:t>
            </a:r>
          </a:p>
          <a:p>
            <a:pPr algn="ctr"/>
            <a:r>
              <a:rPr lang="ru-RU" sz="4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«АЦК-Госзаказ»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7200" y="2876371"/>
            <a:ext cx="55841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Автоматизированный контроль лимитов бюджетных средств Заказчика ДО объявления закупки с обязательным резервированием после ее объявления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90499" y="4997287"/>
            <a:ext cx="419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Осуществление оперативного мониторинга потребности Заказчиков в закупаемых ТРУ на территории Нижегородской области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4800" y="7738943"/>
            <a:ext cx="388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Эффективная оценка экономии бюджетных средств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002492" y="8717340"/>
            <a:ext cx="34934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Возможность выбора электронных магазинов Заказчиками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1656936" y="2598264"/>
            <a:ext cx="40005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Повышение открытости и прозрачности закупок у единственного поставщика 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852593" y="4377183"/>
            <a:ext cx="1594738" cy="690117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12420600" y="4377183"/>
            <a:ext cx="54483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Увеличение количества потенциальных участников закупок, в том числе открытие дополнительных возможностей для малого и среднего бизнеса, особенно для региональных поставщиков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3281038" y="7305611"/>
            <a:ext cx="320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Снижение уровня коррупции в закупках «малого объема»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725892" y="8717340"/>
            <a:ext cx="32550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Развитие конкуренции в закупках «малого объема»</a:t>
            </a:r>
            <a:endParaRPr lang="ru-RU" sz="24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1639683" y="9086671"/>
            <a:ext cx="32827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Реальная экономия бюджетных средств</a:t>
            </a: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4648200" y="5572990"/>
            <a:ext cx="2590800" cy="40871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4191000" y="6960540"/>
            <a:ext cx="3323186" cy="16416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endCxn id="6" idx="3"/>
          </p:cNvCxnSpPr>
          <p:nvPr/>
        </p:nvCxnSpPr>
        <p:spPr>
          <a:xfrm flipV="1">
            <a:off x="4104736" y="7328738"/>
            <a:ext cx="3692226" cy="843783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V="1">
            <a:off x="6041366" y="7750629"/>
            <a:ext cx="2493034" cy="1124642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13" idx="1"/>
          </p:cNvCxnSpPr>
          <p:nvPr/>
        </p:nvCxnSpPr>
        <p:spPr>
          <a:xfrm flipH="1">
            <a:off x="10287000" y="3383094"/>
            <a:ext cx="1369936" cy="1038664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11049000" y="5777345"/>
            <a:ext cx="1371600" cy="0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17" idx="1"/>
            <a:endCxn id="6" idx="5"/>
          </p:cNvCxnSpPr>
          <p:nvPr/>
        </p:nvCxnSpPr>
        <p:spPr>
          <a:xfrm flipH="1" flipV="1">
            <a:off x="10491038" y="7328738"/>
            <a:ext cx="2790000" cy="761703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19" idx="0"/>
          </p:cNvCxnSpPr>
          <p:nvPr/>
        </p:nvCxnSpPr>
        <p:spPr>
          <a:xfrm flipH="1" flipV="1">
            <a:off x="9920700" y="7709589"/>
            <a:ext cx="3360338" cy="1377082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V="1">
            <a:off x="9144000" y="7858185"/>
            <a:ext cx="0" cy="859155"/>
          </a:xfrm>
          <a:prstGeom prst="straightConnector1">
            <a:avLst/>
          </a:prstGeom>
          <a:ln w="5715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639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48.stpulscen.ru/images/product/285/618/380_bi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9" r="13381"/>
          <a:stretch/>
        </p:blipFill>
        <p:spPr bwMode="auto">
          <a:xfrm>
            <a:off x="9677400" y="3371850"/>
            <a:ext cx="1158342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852"/>
          <a:stretch/>
        </p:blipFill>
        <p:spPr>
          <a:xfrm>
            <a:off x="0" y="393309"/>
            <a:ext cx="18288000" cy="2692791"/>
          </a:xfrm>
          <a:prstGeom prst="rect">
            <a:avLst/>
          </a:prstGeom>
        </p:spPr>
      </p:pic>
      <p:pic>
        <p:nvPicPr>
          <p:cNvPr id="3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3309"/>
            <a:ext cx="2286000" cy="2385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ject 3"/>
          <p:cNvSpPr>
            <a:spLocks/>
          </p:cNvSpPr>
          <p:nvPr/>
        </p:nvSpPr>
        <p:spPr bwMode="auto">
          <a:xfrm>
            <a:off x="0" y="2751172"/>
            <a:ext cx="18288000" cy="80963"/>
          </a:xfrm>
          <a:custGeom>
            <a:avLst/>
            <a:gdLst>
              <a:gd name="T0" fmla="*/ 0 w 10692130"/>
              <a:gd name="T1" fmla="*/ 52530 h 90169"/>
              <a:gd name="T2" fmla="*/ 4886992 w 10692130"/>
              <a:gd name="T3" fmla="*/ 52530 h 90169"/>
              <a:gd name="T4" fmla="*/ 4886992 w 10692130"/>
              <a:gd name="T5" fmla="*/ 0 h 90169"/>
              <a:gd name="T6" fmla="*/ 0 w 10692130"/>
              <a:gd name="T7" fmla="*/ 0 h 90169"/>
              <a:gd name="T8" fmla="*/ 0 w 10692130"/>
              <a:gd name="T9" fmla="*/ 52530 h 9016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92130"/>
              <a:gd name="T16" fmla="*/ 0 h 90169"/>
              <a:gd name="T17" fmla="*/ 10692130 w 10692130"/>
              <a:gd name="T18" fmla="*/ 90169 h 9016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92130" h="90169">
                <a:moveTo>
                  <a:pt x="0" y="90004"/>
                </a:moveTo>
                <a:lnTo>
                  <a:pt x="10692003" y="90004"/>
                </a:lnTo>
                <a:lnTo>
                  <a:pt x="10692003" y="0"/>
                </a:lnTo>
                <a:lnTo>
                  <a:pt x="0" y="0"/>
                </a:lnTo>
                <a:lnTo>
                  <a:pt x="0" y="90004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  <a:extLst/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124200" y="1143556"/>
            <a:ext cx="13106400" cy="92333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ПИЛОТНЫЕ </a:t>
            </a:r>
            <a:r>
              <a:rPr lang="ru-RU" sz="5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ЗАКАЗЧИКИ В 2022 ГОДУ</a:t>
            </a:r>
            <a:endParaRPr lang="ru-RU" sz="5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" y="3352800"/>
            <a:ext cx="8229600" cy="2469980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noAutofit/>
          </a:bodyPr>
          <a:lstStyle/>
          <a:p>
            <a:pPr algn="ctr"/>
            <a:r>
              <a:rPr lang="ru-RU" sz="2800" b="1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МИНИСТЕРСТВО ФИНАНСОВ НИЖЕГОРОДСКОЙ ОБЛАСТИ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525000" y="3371850"/>
            <a:ext cx="8153400" cy="2469980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 smtClean="0"/>
              <a:t>            МИНИСТЕРСТВО </a:t>
            </a:r>
            <a:r>
              <a:rPr lang="ru-RU" dirty="0"/>
              <a:t>ЭКОНОМИЧЕСКОГО </a:t>
            </a:r>
            <a:r>
              <a:rPr lang="ru-RU" dirty="0" smtClean="0"/>
              <a:t>               </a:t>
            </a:r>
          </a:p>
          <a:p>
            <a:r>
              <a:rPr lang="ru-RU" dirty="0" smtClean="0"/>
              <a:t>           РАЗВИТИЯ </a:t>
            </a:r>
            <a:r>
              <a:rPr lang="ru-RU" dirty="0"/>
              <a:t>И ИНВЕСТИЦИЙ</a:t>
            </a:r>
          </a:p>
          <a:p>
            <a:r>
              <a:rPr lang="ru-RU" dirty="0" smtClean="0"/>
              <a:t>            НИЖЕГОРОДСКОЙ </a:t>
            </a:r>
            <a:r>
              <a:rPr lang="ru-RU" dirty="0"/>
              <a:t>ОБЛАСТИ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8650" y="6419850"/>
            <a:ext cx="8229600" cy="2819400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ГОРОДСКОЙ ОКРУГ ГОРОД ВЫКСА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525000" y="6419850"/>
            <a:ext cx="8153400" cy="2819400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 rtlCol="0" anchor="ctr">
            <a:noAutofit/>
          </a:bodyPr>
          <a:lstStyle>
            <a:defPPr>
              <a:defRPr lang="ru-RU"/>
            </a:defPPr>
            <a:lvl1pPr algn="ctr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 dirty="0"/>
              <a:t>ГОРОДСКОЙ ОКРУГ СЕМЁНОВСКИЙ</a:t>
            </a:r>
          </a:p>
        </p:txBody>
      </p:sp>
      <p:pic>
        <p:nvPicPr>
          <p:cNvPr id="21" name="Picture 2" descr="C:\Users\Марина\Downloads\лого — копия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3430934"/>
            <a:ext cx="1143000" cy="119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visitvmz.omk.ru/local/templates/visitvmz/images/vyksa-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426" y="6419850"/>
            <a:ext cx="933450" cy="116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Герб Семеновского района (65766 bytes)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552" y="6419850"/>
            <a:ext cx="799705" cy="1166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89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1264</TotalTime>
  <Words>518</Words>
  <Application>Microsoft Office PowerPoint</Application>
  <PresentationFormat>Произвольный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Романычев Сергей Александрович</dc:creator>
  <cp:lastModifiedBy>Администратор</cp:lastModifiedBy>
  <cp:revision>116</cp:revision>
  <cp:lastPrinted>2022-07-06T12:31:44Z</cp:lastPrinted>
  <dcterms:created xsi:type="dcterms:W3CDTF">2022-06-22T14:20:19Z</dcterms:created>
  <dcterms:modified xsi:type="dcterms:W3CDTF">2023-02-15T08:45:40Z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stSaved">
    <vt:filetime>2022-06-22T00:00:00Z</vt:filetime>
  </property>
</Properties>
</file>